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51" r:id="rId2"/>
    <p:sldId id="256" r:id="rId3"/>
    <p:sldId id="257" r:id="rId4"/>
    <p:sldId id="258" r:id="rId5"/>
    <p:sldId id="269" r:id="rId6"/>
    <p:sldId id="270" r:id="rId7"/>
    <p:sldId id="271" r:id="rId8"/>
    <p:sldId id="272" r:id="rId9"/>
    <p:sldId id="316" r:id="rId10"/>
    <p:sldId id="317" r:id="rId11"/>
    <p:sldId id="318" r:id="rId12"/>
    <p:sldId id="319" r:id="rId13"/>
    <p:sldId id="320" r:id="rId14"/>
    <p:sldId id="321" r:id="rId15"/>
    <p:sldId id="322" r:id="rId16"/>
    <p:sldId id="323" r:id="rId17"/>
    <p:sldId id="324" r:id="rId18"/>
    <p:sldId id="325" r:id="rId19"/>
    <p:sldId id="326" r:id="rId20"/>
    <p:sldId id="283" r:id="rId21"/>
    <p:sldId id="277" r:id="rId22"/>
    <p:sldId id="329" r:id="rId23"/>
    <p:sldId id="327" r:id="rId24"/>
    <p:sldId id="352" r:id="rId25"/>
    <p:sldId id="330" r:id="rId26"/>
    <p:sldId id="331" r:id="rId27"/>
    <p:sldId id="332" r:id="rId28"/>
    <p:sldId id="286" r:id="rId29"/>
    <p:sldId id="333" r:id="rId30"/>
    <p:sldId id="334" r:id="rId31"/>
    <p:sldId id="335" r:id="rId32"/>
    <p:sldId id="280"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93" r:id="rId49"/>
    <p:sldId id="376" r:id="rId50"/>
    <p:sldId id="359" r:id="rId51"/>
    <p:sldId id="363" r:id="rId52"/>
    <p:sldId id="360" r:id="rId53"/>
    <p:sldId id="379" r:id="rId54"/>
    <p:sldId id="361" r:id="rId55"/>
    <p:sldId id="380" r:id="rId56"/>
    <p:sldId id="362" r:id="rId57"/>
    <p:sldId id="381" r:id="rId58"/>
    <p:sldId id="394" r:id="rId59"/>
    <p:sldId id="383" r:id="rId60"/>
    <p:sldId id="377" r:id="rId61"/>
    <p:sldId id="369" r:id="rId62"/>
    <p:sldId id="378" r:id="rId63"/>
    <p:sldId id="395" r:id="rId64"/>
    <p:sldId id="3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E258A-3C85-6249-B584-5BCE13D9715C}" type="datetimeFigureOut">
              <a:rPr lang="en-US" smtClean="0"/>
              <a:t>8/27/25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76B60-3398-A34F-87C2-D720D991DB9B}" type="slidenum">
              <a:rPr lang="en-US" smtClean="0"/>
              <a:t>‹#›</a:t>
            </a:fld>
            <a:endParaRPr lang="en-US"/>
          </a:p>
        </p:txBody>
      </p:sp>
    </p:spTree>
    <p:extLst>
      <p:ext uri="{BB962C8B-B14F-4D97-AF65-F5344CB8AC3E}">
        <p14:creationId xmlns:p14="http://schemas.microsoft.com/office/powerpoint/2010/main" val="82756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Jared starts</a:t>
            </a:r>
          </a:p>
        </p:txBody>
      </p:sp>
      <p:sp>
        <p:nvSpPr>
          <p:cNvPr id="4" name="Slide Number Placeholder 3"/>
          <p:cNvSpPr>
            <a:spLocks noGrp="1"/>
          </p:cNvSpPr>
          <p:nvPr>
            <p:ph type="sldNum" sz="quarter" idx="5"/>
          </p:nvPr>
        </p:nvSpPr>
        <p:spPr/>
        <p:txBody>
          <a:bodyPr/>
          <a:lstStyle/>
          <a:p>
            <a:fld id="{909B4C19-C6CC-2D44-B662-ABD3222FB16F}" type="slidenum">
              <a:rPr lang="en-US" smtClean="0"/>
              <a:t>1</a:t>
            </a:fld>
            <a:endParaRPr lang="en-US"/>
          </a:p>
        </p:txBody>
      </p:sp>
    </p:spTree>
    <p:extLst>
      <p:ext uri="{BB962C8B-B14F-4D97-AF65-F5344CB8AC3E}">
        <p14:creationId xmlns:p14="http://schemas.microsoft.com/office/powerpoint/2010/main" val="336750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byu</a:t>
            </a:r>
            <a:r>
              <a:rPr lang="en-US"/>
              <a:t> alternate universe covid testing center</a:t>
            </a:r>
          </a:p>
          <a:p>
            <a:r>
              <a:rPr lang="en-US"/>
              <a:t>Inner workings sad man at desk</a:t>
            </a:r>
          </a:p>
          <a:p>
            <a:endParaRPr lang="en-US"/>
          </a:p>
        </p:txBody>
      </p:sp>
      <p:sp>
        <p:nvSpPr>
          <p:cNvPr id="4" name="Slide Number Placeholder 3"/>
          <p:cNvSpPr>
            <a:spLocks noGrp="1"/>
          </p:cNvSpPr>
          <p:nvPr>
            <p:ph type="sldNum" sz="quarter" idx="5"/>
          </p:nvPr>
        </p:nvSpPr>
        <p:spPr/>
        <p:txBody>
          <a:bodyPr/>
          <a:lstStyle/>
          <a:p>
            <a:fld id="{AD276B60-3398-A34F-87C2-D720D991DB9B}" type="slidenum">
              <a:rPr lang="en-US" smtClean="0"/>
              <a:t>15</a:t>
            </a:fld>
            <a:endParaRPr lang="en-US"/>
          </a:p>
        </p:txBody>
      </p:sp>
    </p:spTree>
    <p:extLst>
      <p:ext uri="{BB962C8B-B14F-4D97-AF65-F5344CB8AC3E}">
        <p14:creationId xmlns:p14="http://schemas.microsoft.com/office/powerpoint/2010/main" val="183190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Flirting for dummies book</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16</a:t>
            </a:fld>
            <a:endParaRPr lang="en-US"/>
          </a:p>
        </p:txBody>
      </p:sp>
    </p:spTree>
    <p:extLst>
      <p:ext uri="{BB962C8B-B14F-4D97-AF65-F5344CB8AC3E}">
        <p14:creationId xmlns:p14="http://schemas.microsoft.com/office/powerpoint/2010/main" val="157472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Ice King and Marcelene sitting in a wasteland</a:t>
            </a:r>
          </a:p>
          <a:p>
            <a:r>
              <a:rPr lang="en-US">
                <a:latin typeface="Calibri"/>
                <a:ea typeface="Calibri"/>
                <a:cs typeface="Calibri"/>
              </a:rPr>
              <a:t>Clarence "nature clarence" jpeg</a:t>
            </a:r>
          </a:p>
        </p:txBody>
      </p:sp>
      <p:sp>
        <p:nvSpPr>
          <p:cNvPr id="4" name="Slide Number Placeholder 3"/>
          <p:cNvSpPr>
            <a:spLocks noGrp="1"/>
          </p:cNvSpPr>
          <p:nvPr>
            <p:ph type="sldNum" sz="quarter" idx="5"/>
          </p:nvPr>
        </p:nvSpPr>
        <p:spPr/>
        <p:txBody>
          <a:bodyPr/>
          <a:lstStyle/>
          <a:p>
            <a:fld id="{AD276B60-3398-A34F-87C2-D720D991DB9B}" type="slidenum">
              <a:rPr lang="en-US" smtClean="0"/>
              <a:t>18</a:t>
            </a:fld>
            <a:endParaRPr lang="en-US"/>
          </a:p>
        </p:txBody>
      </p:sp>
    </p:spTree>
    <p:extLst>
      <p:ext uri="{BB962C8B-B14F-4D97-AF65-F5344CB8AC3E}">
        <p14:creationId xmlns:p14="http://schemas.microsoft.com/office/powerpoint/2010/main" val="200380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Mordecai and Margaret regular show</a:t>
            </a:r>
          </a:p>
        </p:txBody>
      </p:sp>
      <p:sp>
        <p:nvSpPr>
          <p:cNvPr id="4" name="Slide Number Placeholder 3"/>
          <p:cNvSpPr>
            <a:spLocks noGrp="1"/>
          </p:cNvSpPr>
          <p:nvPr>
            <p:ph type="sldNum" sz="quarter" idx="5"/>
          </p:nvPr>
        </p:nvSpPr>
        <p:spPr/>
        <p:txBody>
          <a:bodyPr/>
          <a:lstStyle/>
          <a:p>
            <a:fld id="{AD276B60-3398-A34F-87C2-D720D991DB9B}" type="slidenum">
              <a:rPr lang="en-US" smtClean="0"/>
              <a:t>19</a:t>
            </a:fld>
            <a:endParaRPr lang="en-US"/>
          </a:p>
        </p:txBody>
      </p:sp>
    </p:spTree>
    <p:extLst>
      <p:ext uri="{BB962C8B-B14F-4D97-AF65-F5344CB8AC3E}">
        <p14:creationId xmlns:p14="http://schemas.microsoft.com/office/powerpoint/2010/main" val="2836450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We want to really push the message that we as mentors are here to really help each student succeed, and feel empowered!</a:t>
            </a:r>
          </a:p>
        </p:txBody>
      </p:sp>
      <p:sp>
        <p:nvSpPr>
          <p:cNvPr id="4" name="Slide Number Placeholder 3"/>
          <p:cNvSpPr>
            <a:spLocks noGrp="1"/>
          </p:cNvSpPr>
          <p:nvPr>
            <p:ph type="sldNum" sz="quarter" idx="5"/>
          </p:nvPr>
        </p:nvSpPr>
        <p:spPr/>
        <p:txBody>
          <a:bodyPr/>
          <a:lstStyle/>
          <a:p>
            <a:fld id="{909B4C19-C6CC-2D44-B662-ABD3222FB16F}" type="slidenum">
              <a:rPr lang="en-US" smtClean="0"/>
              <a:t>20</a:t>
            </a:fld>
            <a:endParaRPr lang="en-US"/>
          </a:p>
        </p:txBody>
      </p:sp>
    </p:spTree>
    <p:extLst>
      <p:ext uri="{BB962C8B-B14F-4D97-AF65-F5344CB8AC3E}">
        <p14:creationId xmlns:p14="http://schemas.microsoft.com/office/powerpoint/2010/main" val="46624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276B60-3398-A34F-87C2-D720D991DB9B}" type="slidenum">
              <a:rPr lang="en-US" smtClean="0"/>
              <a:t>29</a:t>
            </a:fld>
            <a:endParaRPr lang="en-US"/>
          </a:p>
        </p:txBody>
      </p:sp>
    </p:spTree>
    <p:extLst>
      <p:ext uri="{BB962C8B-B14F-4D97-AF65-F5344CB8AC3E}">
        <p14:creationId xmlns:p14="http://schemas.microsoft.com/office/powerpoint/2010/main" val="30776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endParaRPr lang="en-US">
              <a:latin typeface="Calibri"/>
              <a:ea typeface="Calibri"/>
              <a:cs typeface="Calibri"/>
            </a:endParaRPr>
          </a:p>
          <a:p>
            <a:r>
              <a:rPr lang="en-US">
                <a:latin typeface="Calibri"/>
                <a:ea typeface="Calibri"/>
                <a:cs typeface="Calibri"/>
              </a:rPr>
              <a:t>Maybe a picture of the hub, </a:t>
            </a:r>
            <a:r>
              <a:rPr lang="en-US" err="1">
                <a:latin typeface="Calibri"/>
                <a:ea typeface="Calibri"/>
                <a:cs typeface="Calibri"/>
              </a:rPr>
              <a:t>hercules</a:t>
            </a:r>
            <a:r>
              <a:rPr lang="en-US">
                <a:latin typeface="Calibri"/>
                <a:ea typeface="Calibri"/>
                <a:cs typeface="Calibri"/>
              </a:rPr>
              <a:t> and </a:t>
            </a:r>
            <a:r>
              <a:rPr lang="en-US" err="1">
                <a:latin typeface="Calibri"/>
                <a:ea typeface="Calibri"/>
                <a:cs typeface="Calibri"/>
              </a:rPr>
              <a:t>phil</a:t>
            </a:r>
            <a:r>
              <a:rPr lang="en-US">
                <a:latin typeface="Calibri"/>
                <a:ea typeface="Calibri"/>
                <a:cs typeface="Calibri"/>
              </a:rPr>
              <a:t> in hub</a:t>
            </a:r>
          </a:p>
        </p:txBody>
      </p:sp>
      <p:sp>
        <p:nvSpPr>
          <p:cNvPr id="4" name="Slide Number Placeholder 3"/>
          <p:cNvSpPr>
            <a:spLocks noGrp="1"/>
          </p:cNvSpPr>
          <p:nvPr>
            <p:ph type="sldNum" sz="quarter" idx="5"/>
          </p:nvPr>
        </p:nvSpPr>
        <p:spPr/>
        <p:txBody>
          <a:bodyPr/>
          <a:lstStyle/>
          <a:p>
            <a:fld id="{AD276B60-3398-A34F-87C2-D720D991DB9B}" type="slidenum">
              <a:rPr lang="en-US" smtClean="0"/>
              <a:t>34</a:t>
            </a:fld>
            <a:endParaRPr lang="en-US"/>
          </a:p>
        </p:txBody>
      </p:sp>
    </p:spTree>
    <p:extLst>
      <p:ext uri="{BB962C8B-B14F-4D97-AF65-F5344CB8AC3E}">
        <p14:creationId xmlns:p14="http://schemas.microsoft.com/office/powerpoint/2010/main" val="102042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 person with a confused cloud </a:t>
            </a:r>
          </a:p>
          <a:p>
            <a:endParaRPr lang="en-US">
              <a:latin typeface="Calibri"/>
              <a:ea typeface="Calibri"/>
              <a:cs typeface="Calibri"/>
            </a:endParaRP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35</a:t>
            </a:fld>
            <a:endParaRPr lang="en-US"/>
          </a:p>
        </p:txBody>
      </p:sp>
    </p:spTree>
    <p:extLst>
      <p:ext uri="{BB962C8B-B14F-4D97-AF65-F5344CB8AC3E}">
        <p14:creationId xmlns:p14="http://schemas.microsoft.com/office/powerpoint/2010/main" val="428043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Maybe not a pic since it's a more words?</a:t>
            </a:r>
          </a:p>
          <a:p>
            <a:endParaRPr lang="en-US">
              <a:latin typeface="Calibri"/>
              <a:ea typeface="Calibri"/>
              <a:cs typeface="Calibri"/>
            </a:endParaRPr>
          </a:p>
          <a:p>
            <a:r>
              <a:rPr lang="en-US" err="1">
                <a:latin typeface="Calibri"/>
                <a:ea typeface="Calibri"/>
                <a:cs typeface="Calibri"/>
              </a:rPr>
              <a:t>november</a:t>
            </a:r>
            <a:r>
              <a:rPr lang="en-US">
                <a:latin typeface="Calibri"/>
                <a:ea typeface="Calibri"/>
                <a:cs typeface="Calibri"/>
              </a:rPr>
              <a:t> meme</a:t>
            </a:r>
          </a:p>
          <a:p>
            <a:endParaRPr lang="en-US">
              <a:latin typeface="Calibri"/>
              <a:ea typeface="Calibri"/>
              <a:cs typeface="Calibri"/>
            </a:endParaRPr>
          </a:p>
          <a:p>
            <a:r>
              <a:rPr lang="en-US">
                <a:latin typeface="Calibri"/>
                <a:ea typeface="Calibri"/>
                <a:cs typeface="Calibri"/>
              </a:rPr>
              <a:t>Pic of someone texting</a:t>
            </a:r>
          </a:p>
          <a:p>
            <a:endParaRPr lang="en-US">
              <a:latin typeface="Calibri"/>
              <a:ea typeface="Calibri"/>
              <a:cs typeface="Calibri"/>
            </a:endParaRPr>
          </a:p>
          <a:p>
            <a:r>
              <a:rPr lang="en-US">
                <a:latin typeface="Calibri"/>
                <a:ea typeface="Calibri"/>
                <a:cs typeface="Calibri"/>
              </a:rPr>
              <a:t>Pic of </a:t>
            </a:r>
            <a:r>
              <a:rPr lang="en-US" err="1">
                <a:latin typeface="Calibri"/>
                <a:ea typeface="Calibri"/>
                <a:cs typeface="Calibri"/>
              </a:rPr>
              <a:t>novembeer</a:t>
            </a:r>
            <a:r>
              <a:rPr lang="en-US">
                <a:latin typeface="Calibri"/>
                <a:ea typeface="Calibri"/>
                <a:cs typeface="Calibri"/>
              </a:rPr>
              <a:t>/changing seasons</a:t>
            </a:r>
          </a:p>
          <a:p>
            <a:endParaRPr lang="en-US">
              <a:latin typeface="Calibri"/>
              <a:ea typeface="Calibri"/>
              <a:cs typeface="Calibri"/>
            </a:endParaRPr>
          </a:p>
          <a:p>
            <a:r>
              <a:rPr lang="en-US">
                <a:latin typeface="Calibri"/>
                <a:ea typeface="Calibri"/>
                <a:cs typeface="Calibri"/>
              </a:rPr>
              <a:t>Dark clouds and make the scene like </a:t>
            </a:r>
            <a:r>
              <a:rPr lang="en-US" err="1">
                <a:latin typeface="Calibri"/>
                <a:ea typeface="Calibri"/>
                <a:cs typeface="Calibri"/>
              </a:rPr>
              <a:t>mulan</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36</a:t>
            </a:fld>
            <a:endParaRPr lang="en-US"/>
          </a:p>
        </p:txBody>
      </p:sp>
    </p:spTree>
    <p:extLst>
      <p:ext uri="{BB962C8B-B14F-4D97-AF65-F5344CB8AC3E}">
        <p14:creationId xmlns:p14="http://schemas.microsoft.com/office/powerpoint/2010/main" val="4122211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37</a:t>
            </a:fld>
            <a:endParaRPr lang="en-US"/>
          </a:p>
        </p:txBody>
      </p:sp>
    </p:spTree>
    <p:extLst>
      <p:ext uri="{BB962C8B-B14F-4D97-AF65-F5344CB8AC3E}">
        <p14:creationId xmlns:p14="http://schemas.microsoft.com/office/powerpoint/2010/main" val="244327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Ideas: Packed car, little note in corner </a:t>
            </a:r>
          </a:p>
        </p:txBody>
      </p:sp>
      <p:sp>
        <p:nvSpPr>
          <p:cNvPr id="4" name="Slide Number Placeholder 3"/>
          <p:cNvSpPr>
            <a:spLocks noGrp="1"/>
          </p:cNvSpPr>
          <p:nvPr>
            <p:ph type="sldNum" sz="quarter" idx="5"/>
          </p:nvPr>
        </p:nvSpPr>
        <p:spPr/>
        <p:txBody>
          <a:bodyPr/>
          <a:lstStyle/>
          <a:p>
            <a:fld id="{AD276B60-3398-A34F-87C2-D720D991DB9B}" type="slidenum">
              <a:rPr lang="en-US" smtClean="0"/>
              <a:t>2</a:t>
            </a:fld>
            <a:endParaRPr lang="en-US"/>
          </a:p>
        </p:txBody>
      </p:sp>
    </p:spTree>
    <p:extLst>
      <p:ext uri="{BB962C8B-B14F-4D97-AF65-F5344CB8AC3E}">
        <p14:creationId xmlns:p14="http://schemas.microsoft.com/office/powerpoint/2010/main" val="4090391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Cookies meme, cookie monster</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38</a:t>
            </a:fld>
            <a:endParaRPr lang="en-US"/>
          </a:p>
        </p:txBody>
      </p:sp>
    </p:spTree>
    <p:extLst>
      <p:ext uri="{BB962C8B-B14F-4D97-AF65-F5344CB8AC3E}">
        <p14:creationId xmlns:p14="http://schemas.microsoft.com/office/powerpoint/2010/main" val="76317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r>
              <a:rPr lang="en-US">
                <a:latin typeface="Calibri"/>
                <a:ea typeface="Calibri"/>
                <a:cs typeface="Calibri"/>
              </a:rPr>
              <a:t>People laughing</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40</a:t>
            </a:fld>
            <a:endParaRPr lang="en-US"/>
          </a:p>
        </p:txBody>
      </p:sp>
    </p:spTree>
    <p:extLst>
      <p:ext uri="{BB962C8B-B14F-4D97-AF65-F5344CB8AC3E}">
        <p14:creationId xmlns:p14="http://schemas.microsoft.com/office/powerpoint/2010/main" val="1876750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 of someone doing homework</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41</a:t>
            </a:fld>
            <a:endParaRPr lang="en-US"/>
          </a:p>
        </p:txBody>
      </p:sp>
    </p:spTree>
    <p:extLst>
      <p:ext uri="{BB962C8B-B14F-4D97-AF65-F5344CB8AC3E}">
        <p14:creationId xmlns:p14="http://schemas.microsoft.com/office/powerpoint/2010/main" val="466224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r>
              <a:rPr lang="en-US" dirty="0">
                <a:latin typeface="Calibri"/>
                <a:ea typeface="Calibri"/>
                <a:cs typeface="Calibri"/>
              </a:rPr>
              <a:t>Finals meme</a:t>
            </a:r>
          </a:p>
        </p:txBody>
      </p:sp>
      <p:sp>
        <p:nvSpPr>
          <p:cNvPr id="4" name="Slide Number Placeholder 3"/>
          <p:cNvSpPr>
            <a:spLocks noGrp="1"/>
          </p:cNvSpPr>
          <p:nvPr>
            <p:ph type="sldNum" sz="quarter" idx="5"/>
          </p:nvPr>
        </p:nvSpPr>
        <p:spPr/>
        <p:txBody>
          <a:bodyPr/>
          <a:lstStyle/>
          <a:p>
            <a:fld id="{AD276B60-3398-A34F-87C2-D720D991DB9B}" type="slidenum">
              <a:rPr lang="en-US" smtClean="0"/>
              <a:t>42</a:t>
            </a:fld>
            <a:endParaRPr lang="en-US"/>
          </a:p>
        </p:txBody>
      </p:sp>
    </p:spTree>
    <p:extLst>
      <p:ext uri="{BB962C8B-B14F-4D97-AF65-F5344CB8AC3E}">
        <p14:creationId xmlns:p14="http://schemas.microsoft.com/office/powerpoint/2010/main" val="425177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43</a:t>
            </a:fld>
            <a:endParaRPr lang="en-US"/>
          </a:p>
        </p:txBody>
      </p:sp>
    </p:spTree>
    <p:extLst>
      <p:ext uri="{BB962C8B-B14F-4D97-AF65-F5344CB8AC3E}">
        <p14:creationId xmlns:p14="http://schemas.microsoft.com/office/powerpoint/2010/main" val="303704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endParaRPr lang="en-US">
              <a:latin typeface="Calibri"/>
              <a:ea typeface="Calibri"/>
              <a:cs typeface="Calibri"/>
            </a:endParaRPr>
          </a:p>
          <a:p>
            <a:r>
              <a:rPr lang="en-US">
                <a:latin typeface="Calibri"/>
                <a:ea typeface="Calibri"/>
                <a:cs typeface="Calibri"/>
              </a:rPr>
              <a:t>Rocky</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44</a:t>
            </a:fld>
            <a:endParaRPr lang="en-US"/>
          </a:p>
        </p:txBody>
      </p:sp>
    </p:spTree>
    <p:extLst>
      <p:ext uri="{BB962C8B-B14F-4D97-AF65-F5344CB8AC3E}">
        <p14:creationId xmlns:p14="http://schemas.microsoft.com/office/powerpoint/2010/main" val="274955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Cartoon characters (</a:t>
            </a:r>
            <a:r>
              <a:rPr lang="en-US" err="1">
                <a:latin typeface="Calibri"/>
                <a:ea typeface="Calibri"/>
                <a:cs typeface="Calibri"/>
              </a:rPr>
              <a:t>disney</a:t>
            </a:r>
            <a:r>
              <a:rPr lang="en-US">
                <a:latin typeface="Calibri"/>
                <a:ea typeface="Calibri"/>
                <a:cs typeface="Calibri"/>
              </a:rPr>
              <a:t>) hugging, think tangled meeting her family or moana</a:t>
            </a:r>
          </a:p>
        </p:txBody>
      </p:sp>
      <p:sp>
        <p:nvSpPr>
          <p:cNvPr id="4" name="Slide Number Placeholder 3"/>
          <p:cNvSpPr>
            <a:spLocks noGrp="1"/>
          </p:cNvSpPr>
          <p:nvPr>
            <p:ph type="sldNum" sz="quarter" idx="5"/>
          </p:nvPr>
        </p:nvSpPr>
        <p:spPr/>
        <p:txBody>
          <a:bodyPr/>
          <a:lstStyle/>
          <a:p>
            <a:fld id="{AD276B60-3398-A34F-87C2-D720D991DB9B}" type="slidenum">
              <a:rPr lang="en-US" smtClean="0"/>
              <a:t>45</a:t>
            </a:fld>
            <a:endParaRPr lang="en-US"/>
          </a:p>
        </p:txBody>
      </p:sp>
    </p:spTree>
    <p:extLst>
      <p:ext uri="{BB962C8B-B14F-4D97-AF65-F5344CB8AC3E}">
        <p14:creationId xmlns:p14="http://schemas.microsoft.com/office/powerpoint/2010/main" val="1248546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 "feeling of accomplishment" Silhouette</a:t>
            </a:r>
          </a:p>
        </p:txBody>
      </p:sp>
      <p:sp>
        <p:nvSpPr>
          <p:cNvPr id="4" name="Slide Number Placeholder 3"/>
          <p:cNvSpPr>
            <a:spLocks noGrp="1"/>
          </p:cNvSpPr>
          <p:nvPr>
            <p:ph type="sldNum" sz="quarter" idx="5"/>
          </p:nvPr>
        </p:nvSpPr>
        <p:spPr/>
        <p:txBody>
          <a:bodyPr/>
          <a:lstStyle/>
          <a:p>
            <a:fld id="{AD276B60-3398-A34F-87C2-D720D991DB9B}" type="slidenum">
              <a:rPr lang="en-US" smtClean="0"/>
              <a:t>46</a:t>
            </a:fld>
            <a:endParaRPr lang="en-US"/>
          </a:p>
        </p:txBody>
      </p:sp>
    </p:spTree>
    <p:extLst>
      <p:ext uri="{BB962C8B-B14F-4D97-AF65-F5344CB8AC3E}">
        <p14:creationId xmlns:p14="http://schemas.microsoft.com/office/powerpoint/2010/main" val="3617323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145EE-33C7-466B-4021-6D27FDFF6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F3FEB-79AF-D921-0442-7785A927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6561C-39D4-2C7F-C89B-14628BB913DC}"/>
              </a:ext>
            </a:extLst>
          </p:cNvPr>
          <p:cNvSpPr>
            <a:spLocks noGrp="1"/>
          </p:cNvSpPr>
          <p:nvPr>
            <p:ph type="body" idx="1"/>
          </p:nvPr>
        </p:nvSpPr>
        <p:spPr/>
        <p:txBody>
          <a:bodyPr/>
          <a:lstStyle/>
          <a:p>
            <a:r>
              <a:rPr lang="en-US">
                <a:latin typeface="Calibri"/>
                <a:ea typeface="Calibri"/>
                <a:cs typeface="Calibri"/>
              </a:rPr>
              <a:t>Allie starts</a:t>
            </a:r>
          </a:p>
        </p:txBody>
      </p:sp>
      <p:sp>
        <p:nvSpPr>
          <p:cNvPr id="4" name="Slide Number Placeholder 3">
            <a:extLst>
              <a:ext uri="{FF2B5EF4-FFF2-40B4-BE49-F238E27FC236}">
                <a16:creationId xmlns:a16="http://schemas.microsoft.com/office/drawing/2014/main" id="{BEB66DB9-2303-9DD8-4793-8C0195CC798A}"/>
              </a:ext>
            </a:extLst>
          </p:cNvPr>
          <p:cNvSpPr>
            <a:spLocks noGrp="1"/>
          </p:cNvSpPr>
          <p:nvPr>
            <p:ph type="sldNum" sz="quarter" idx="5"/>
          </p:nvPr>
        </p:nvSpPr>
        <p:spPr/>
        <p:txBody>
          <a:bodyPr/>
          <a:lstStyle/>
          <a:p>
            <a:fld id="{909B4C19-C6CC-2D44-B662-ABD3222FB16F}" type="slidenum">
              <a:rPr lang="en-US" smtClean="0"/>
              <a:t>49</a:t>
            </a:fld>
            <a:endParaRPr lang="en-US"/>
          </a:p>
        </p:txBody>
      </p:sp>
    </p:spTree>
    <p:extLst>
      <p:ext uri="{BB962C8B-B14F-4D97-AF65-F5344CB8AC3E}">
        <p14:creationId xmlns:p14="http://schemas.microsoft.com/office/powerpoint/2010/main" val="36487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6F05B-E57E-5FDC-EA0F-B9EB6DF17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1DDEC-A10F-84E4-5DB7-F28CC7274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1A06A-9265-3370-4A1E-27C25153AA67}"/>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3294E712-1301-5D8E-9FBE-19029FFC1AC5}"/>
              </a:ext>
            </a:extLst>
          </p:cNvPr>
          <p:cNvSpPr>
            <a:spLocks noGrp="1"/>
          </p:cNvSpPr>
          <p:nvPr>
            <p:ph type="sldNum" sz="quarter" idx="5"/>
          </p:nvPr>
        </p:nvSpPr>
        <p:spPr/>
        <p:txBody>
          <a:bodyPr/>
          <a:lstStyle/>
          <a:p>
            <a:fld id="{AD276B60-3398-A34F-87C2-D720D991DB9B}" type="slidenum">
              <a:rPr lang="en-US" smtClean="0"/>
              <a:t>50</a:t>
            </a:fld>
            <a:endParaRPr lang="en-US"/>
          </a:p>
        </p:txBody>
      </p:sp>
    </p:spTree>
    <p:extLst>
      <p:ext uri="{BB962C8B-B14F-4D97-AF65-F5344CB8AC3E}">
        <p14:creationId xmlns:p14="http://schemas.microsoft.com/office/powerpoint/2010/main" val="263890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BYU Creamery </a:t>
            </a:r>
          </a:p>
        </p:txBody>
      </p:sp>
      <p:sp>
        <p:nvSpPr>
          <p:cNvPr id="4" name="Slide Number Placeholder 3"/>
          <p:cNvSpPr>
            <a:spLocks noGrp="1"/>
          </p:cNvSpPr>
          <p:nvPr>
            <p:ph type="sldNum" sz="quarter" idx="5"/>
          </p:nvPr>
        </p:nvSpPr>
        <p:spPr/>
        <p:txBody>
          <a:bodyPr/>
          <a:lstStyle/>
          <a:p>
            <a:fld id="{AD276B60-3398-A34F-87C2-D720D991DB9B}" type="slidenum">
              <a:rPr lang="en-US" smtClean="0"/>
              <a:t>3</a:t>
            </a:fld>
            <a:endParaRPr lang="en-US"/>
          </a:p>
        </p:txBody>
      </p:sp>
    </p:spTree>
    <p:extLst>
      <p:ext uri="{BB962C8B-B14F-4D97-AF65-F5344CB8AC3E}">
        <p14:creationId xmlns:p14="http://schemas.microsoft.com/office/powerpoint/2010/main" val="3230028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74FFE-922A-79B8-E83C-A9C0694DE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56804-E3E5-AFC7-E189-07B71974A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566DE-E4A5-9FF5-6927-C3CAE353A3C0}"/>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50366DC4-1162-BD11-490A-41D8921A6F19}"/>
              </a:ext>
            </a:extLst>
          </p:cNvPr>
          <p:cNvSpPr>
            <a:spLocks noGrp="1"/>
          </p:cNvSpPr>
          <p:nvPr>
            <p:ph type="sldNum" sz="quarter" idx="5"/>
          </p:nvPr>
        </p:nvSpPr>
        <p:spPr/>
        <p:txBody>
          <a:bodyPr/>
          <a:lstStyle/>
          <a:p>
            <a:fld id="{AD276B60-3398-A34F-87C2-D720D991DB9B}" type="slidenum">
              <a:rPr lang="en-US" smtClean="0"/>
              <a:t>51</a:t>
            </a:fld>
            <a:endParaRPr lang="en-US"/>
          </a:p>
        </p:txBody>
      </p:sp>
    </p:spTree>
    <p:extLst>
      <p:ext uri="{BB962C8B-B14F-4D97-AF65-F5344CB8AC3E}">
        <p14:creationId xmlns:p14="http://schemas.microsoft.com/office/powerpoint/2010/main" val="279984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DD5E0-BA33-9EC7-39C4-84E6D583B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173A4-B412-AD56-DB1F-B0FD7C95F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749C0-D726-9F68-B12F-F6B2786EBB81}"/>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560DDFBB-4E12-0997-80B8-91F688AC0404}"/>
              </a:ext>
            </a:extLst>
          </p:cNvPr>
          <p:cNvSpPr>
            <a:spLocks noGrp="1"/>
          </p:cNvSpPr>
          <p:nvPr>
            <p:ph type="sldNum" sz="quarter" idx="5"/>
          </p:nvPr>
        </p:nvSpPr>
        <p:spPr/>
        <p:txBody>
          <a:bodyPr/>
          <a:lstStyle/>
          <a:p>
            <a:fld id="{AD276B60-3398-A34F-87C2-D720D991DB9B}" type="slidenum">
              <a:rPr lang="en-US" smtClean="0"/>
              <a:t>52</a:t>
            </a:fld>
            <a:endParaRPr lang="en-US"/>
          </a:p>
        </p:txBody>
      </p:sp>
    </p:spTree>
    <p:extLst>
      <p:ext uri="{BB962C8B-B14F-4D97-AF65-F5344CB8AC3E}">
        <p14:creationId xmlns:p14="http://schemas.microsoft.com/office/powerpoint/2010/main" val="3238490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4492-855E-9567-49DF-B19AD2F68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CA2C-F56F-7853-8FC9-1BC0585E9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6AEB0-A533-1DC4-E98A-EC296E86B7C3}"/>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16BB862D-6002-F641-3CD4-4AAE6DF626C0}"/>
              </a:ext>
            </a:extLst>
          </p:cNvPr>
          <p:cNvSpPr>
            <a:spLocks noGrp="1"/>
          </p:cNvSpPr>
          <p:nvPr>
            <p:ph type="sldNum" sz="quarter" idx="5"/>
          </p:nvPr>
        </p:nvSpPr>
        <p:spPr/>
        <p:txBody>
          <a:bodyPr/>
          <a:lstStyle/>
          <a:p>
            <a:fld id="{AD276B60-3398-A34F-87C2-D720D991DB9B}" type="slidenum">
              <a:rPr lang="en-US" smtClean="0"/>
              <a:t>53</a:t>
            </a:fld>
            <a:endParaRPr lang="en-US"/>
          </a:p>
        </p:txBody>
      </p:sp>
    </p:spTree>
    <p:extLst>
      <p:ext uri="{BB962C8B-B14F-4D97-AF65-F5344CB8AC3E}">
        <p14:creationId xmlns:p14="http://schemas.microsoft.com/office/powerpoint/2010/main" val="2868045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A16C-4B4E-5F1D-B305-F1E403C0A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FA53B-AF07-A0CD-D885-18AEFF1D5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86479-F465-5958-11CA-DE1360711FFF}"/>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FC8C038E-AEB0-F701-33D1-9DAE3599C58B}"/>
              </a:ext>
            </a:extLst>
          </p:cNvPr>
          <p:cNvSpPr>
            <a:spLocks noGrp="1"/>
          </p:cNvSpPr>
          <p:nvPr>
            <p:ph type="sldNum" sz="quarter" idx="5"/>
          </p:nvPr>
        </p:nvSpPr>
        <p:spPr/>
        <p:txBody>
          <a:bodyPr/>
          <a:lstStyle/>
          <a:p>
            <a:fld id="{AD276B60-3398-A34F-87C2-D720D991DB9B}" type="slidenum">
              <a:rPr lang="en-US" smtClean="0"/>
              <a:t>54</a:t>
            </a:fld>
            <a:endParaRPr lang="en-US"/>
          </a:p>
        </p:txBody>
      </p:sp>
    </p:spTree>
    <p:extLst>
      <p:ext uri="{BB962C8B-B14F-4D97-AF65-F5344CB8AC3E}">
        <p14:creationId xmlns:p14="http://schemas.microsoft.com/office/powerpoint/2010/main" val="1751912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2C9B2-E58A-52D9-5D5E-FD1F70903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350AA-002D-2D29-5B38-C1D749DCD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765FA-FE77-F0C2-9A1A-D8681513B870}"/>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9A695C35-040D-B615-0514-3D2A769EC94D}"/>
              </a:ext>
            </a:extLst>
          </p:cNvPr>
          <p:cNvSpPr>
            <a:spLocks noGrp="1"/>
          </p:cNvSpPr>
          <p:nvPr>
            <p:ph type="sldNum" sz="quarter" idx="5"/>
          </p:nvPr>
        </p:nvSpPr>
        <p:spPr/>
        <p:txBody>
          <a:bodyPr/>
          <a:lstStyle/>
          <a:p>
            <a:fld id="{AD276B60-3398-A34F-87C2-D720D991DB9B}" type="slidenum">
              <a:rPr lang="en-US" smtClean="0"/>
              <a:t>55</a:t>
            </a:fld>
            <a:endParaRPr lang="en-US"/>
          </a:p>
        </p:txBody>
      </p:sp>
    </p:spTree>
    <p:extLst>
      <p:ext uri="{BB962C8B-B14F-4D97-AF65-F5344CB8AC3E}">
        <p14:creationId xmlns:p14="http://schemas.microsoft.com/office/powerpoint/2010/main" val="372036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B662-00C7-4761-77DA-038C22C8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F4D3D-21DC-573A-34F1-B8B90D47B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ECE0-8B90-E6F4-7C12-E6D4517EEA11}"/>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79B78499-B21D-DABC-684E-19C48DCCD35A}"/>
              </a:ext>
            </a:extLst>
          </p:cNvPr>
          <p:cNvSpPr>
            <a:spLocks noGrp="1"/>
          </p:cNvSpPr>
          <p:nvPr>
            <p:ph type="sldNum" sz="quarter" idx="5"/>
          </p:nvPr>
        </p:nvSpPr>
        <p:spPr/>
        <p:txBody>
          <a:bodyPr/>
          <a:lstStyle/>
          <a:p>
            <a:fld id="{AD276B60-3398-A34F-87C2-D720D991DB9B}" type="slidenum">
              <a:rPr lang="en-US" smtClean="0"/>
              <a:t>56</a:t>
            </a:fld>
            <a:endParaRPr lang="en-US"/>
          </a:p>
        </p:txBody>
      </p:sp>
    </p:spTree>
    <p:extLst>
      <p:ext uri="{BB962C8B-B14F-4D97-AF65-F5344CB8AC3E}">
        <p14:creationId xmlns:p14="http://schemas.microsoft.com/office/powerpoint/2010/main" val="4233077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D3A28-08E4-CA19-B8A6-3F9208F8C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067DD-421A-020E-06EB-C34AC25DB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2893-E3F3-BBBD-3C8E-4F1E5D06D271}"/>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1250DC58-3641-3A35-EAE2-65735C4E9C6B}"/>
              </a:ext>
            </a:extLst>
          </p:cNvPr>
          <p:cNvSpPr>
            <a:spLocks noGrp="1"/>
          </p:cNvSpPr>
          <p:nvPr>
            <p:ph type="sldNum" sz="quarter" idx="5"/>
          </p:nvPr>
        </p:nvSpPr>
        <p:spPr/>
        <p:txBody>
          <a:bodyPr/>
          <a:lstStyle/>
          <a:p>
            <a:fld id="{AD276B60-3398-A34F-87C2-D720D991DB9B}" type="slidenum">
              <a:rPr lang="en-US" smtClean="0"/>
              <a:t>57</a:t>
            </a:fld>
            <a:endParaRPr lang="en-US"/>
          </a:p>
        </p:txBody>
      </p:sp>
    </p:spTree>
    <p:extLst>
      <p:ext uri="{BB962C8B-B14F-4D97-AF65-F5344CB8AC3E}">
        <p14:creationId xmlns:p14="http://schemas.microsoft.com/office/powerpoint/2010/main" val="1088152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E368-F042-540D-DA0D-155B40BD5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98B6C-1D6D-87EC-1FD3-FC9B72C29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C26E7-09FF-380E-718E-B1228A0933B2}"/>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C2D287D6-FE68-3F6D-7A9E-8DD9676ED86A}"/>
              </a:ext>
            </a:extLst>
          </p:cNvPr>
          <p:cNvSpPr>
            <a:spLocks noGrp="1"/>
          </p:cNvSpPr>
          <p:nvPr>
            <p:ph type="sldNum" sz="quarter" idx="5"/>
          </p:nvPr>
        </p:nvSpPr>
        <p:spPr/>
        <p:txBody>
          <a:bodyPr/>
          <a:lstStyle/>
          <a:p>
            <a:fld id="{AD276B60-3398-A34F-87C2-D720D991DB9B}" type="slidenum">
              <a:rPr lang="en-US" smtClean="0"/>
              <a:t>59</a:t>
            </a:fld>
            <a:endParaRPr lang="en-US"/>
          </a:p>
        </p:txBody>
      </p:sp>
    </p:spTree>
    <p:extLst>
      <p:ext uri="{BB962C8B-B14F-4D97-AF65-F5344CB8AC3E}">
        <p14:creationId xmlns:p14="http://schemas.microsoft.com/office/powerpoint/2010/main" val="122528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115-4BAA-F4D1-801C-AB7296554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0C5D2-5865-65EC-51E3-3FFFFEA93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15221-D35F-FFE4-13DA-C7273686735E}"/>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ED463F54-C943-3648-5DB1-FC016B440D28}"/>
              </a:ext>
            </a:extLst>
          </p:cNvPr>
          <p:cNvSpPr>
            <a:spLocks noGrp="1"/>
          </p:cNvSpPr>
          <p:nvPr>
            <p:ph type="sldNum" sz="quarter" idx="5"/>
          </p:nvPr>
        </p:nvSpPr>
        <p:spPr/>
        <p:txBody>
          <a:bodyPr/>
          <a:lstStyle/>
          <a:p>
            <a:fld id="{AD276B60-3398-A34F-87C2-D720D991DB9B}" type="slidenum">
              <a:rPr lang="en-US" smtClean="0"/>
              <a:t>61</a:t>
            </a:fld>
            <a:endParaRPr lang="en-US"/>
          </a:p>
        </p:txBody>
      </p:sp>
    </p:spTree>
    <p:extLst>
      <p:ext uri="{BB962C8B-B14F-4D97-AF65-F5344CB8AC3E}">
        <p14:creationId xmlns:p14="http://schemas.microsoft.com/office/powerpoint/2010/main" val="4083067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4BE1-EC07-A676-D2AE-C72880F7D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23123-EE97-8471-A8EA-85A6AED3D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70335-22A3-7E52-C136-40F9B9FE6456}"/>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2E7471B4-AC2B-07DD-7090-9A7F56D3D996}"/>
              </a:ext>
            </a:extLst>
          </p:cNvPr>
          <p:cNvSpPr>
            <a:spLocks noGrp="1"/>
          </p:cNvSpPr>
          <p:nvPr>
            <p:ph type="sldNum" sz="quarter" idx="5"/>
          </p:nvPr>
        </p:nvSpPr>
        <p:spPr/>
        <p:txBody>
          <a:bodyPr/>
          <a:lstStyle/>
          <a:p>
            <a:fld id="{AD276B60-3398-A34F-87C2-D720D991DB9B}" type="slidenum">
              <a:rPr lang="en-US" smtClean="0"/>
              <a:t>64</a:t>
            </a:fld>
            <a:endParaRPr lang="en-US"/>
          </a:p>
        </p:txBody>
      </p:sp>
    </p:spTree>
    <p:extLst>
      <p:ext uri="{BB962C8B-B14F-4D97-AF65-F5344CB8AC3E}">
        <p14:creationId xmlns:p14="http://schemas.microsoft.com/office/powerpoint/2010/main" val="30163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Micah</a:t>
            </a:r>
          </a:p>
        </p:txBody>
      </p:sp>
      <p:sp>
        <p:nvSpPr>
          <p:cNvPr id="4" name="Slide Number Placeholder 3"/>
          <p:cNvSpPr>
            <a:spLocks noGrp="1"/>
          </p:cNvSpPr>
          <p:nvPr>
            <p:ph type="sldNum" sz="quarter" idx="5"/>
          </p:nvPr>
        </p:nvSpPr>
        <p:spPr/>
        <p:txBody>
          <a:bodyPr/>
          <a:lstStyle/>
          <a:p>
            <a:fld id="{909B4C19-C6CC-2D44-B662-ABD3222FB16F}" type="slidenum">
              <a:rPr lang="en-US" smtClean="0"/>
              <a:t>5</a:t>
            </a:fld>
            <a:endParaRPr lang="en-US"/>
          </a:p>
        </p:txBody>
      </p:sp>
    </p:spTree>
    <p:extLst>
      <p:ext uri="{BB962C8B-B14F-4D97-AF65-F5344CB8AC3E}">
        <p14:creationId xmlns:p14="http://schemas.microsoft.com/office/powerpoint/2010/main" val="176559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Alarm </a:t>
            </a:r>
          </a:p>
        </p:txBody>
      </p:sp>
      <p:sp>
        <p:nvSpPr>
          <p:cNvPr id="4" name="Slide Number Placeholder 3"/>
          <p:cNvSpPr>
            <a:spLocks noGrp="1"/>
          </p:cNvSpPr>
          <p:nvPr>
            <p:ph type="sldNum" sz="quarter" idx="5"/>
          </p:nvPr>
        </p:nvSpPr>
        <p:spPr/>
        <p:txBody>
          <a:bodyPr/>
          <a:lstStyle/>
          <a:p>
            <a:fld id="{AD276B60-3398-A34F-87C2-D720D991DB9B}" type="slidenum">
              <a:rPr lang="en-US" smtClean="0"/>
              <a:t>6</a:t>
            </a:fld>
            <a:endParaRPr lang="en-US"/>
          </a:p>
        </p:txBody>
      </p:sp>
    </p:spTree>
    <p:extLst>
      <p:ext uri="{BB962C8B-B14F-4D97-AF65-F5344CB8AC3E}">
        <p14:creationId xmlns:p14="http://schemas.microsoft.com/office/powerpoint/2010/main" val="45390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 painting of Medieval history</a:t>
            </a:r>
          </a:p>
        </p:txBody>
      </p:sp>
      <p:sp>
        <p:nvSpPr>
          <p:cNvPr id="4" name="Slide Number Placeholder 3"/>
          <p:cNvSpPr>
            <a:spLocks noGrp="1"/>
          </p:cNvSpPr>
          <p:nvPr>
            <p:ph type="sldNum" sz="quarter" idx="5"/>
          </p:nvPr>
        </p:nvSpPr>
        <p:spPr/>
        <p:txBody>
          <a:bodyPr/>
          <a:lstStyle/>
          <a:p>
            <a:fld id="{AD276B60-3398-A34F-87C2-D720D991DB9B}" type="slidenum">
              <a:rPr lang="en-US" smtClean="0"/>
              <a:t>7</a:t>
            </a:fld>
            <a:endParaRPr lang="en-US"/>
          </a:p>
        </p:txBody>
      </p:sp>
    </p:spTree>
    <p:extLst>
      <p:ext uri="{BB962C8B-B14F-4D97-AF65-F5344CB8AC3E}">
        <p14:creationId xmlns:p14="http://schemas.microsoft.com/office/powerpoint/2010/main" val="125470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8</a:t>
            </a:fld>
            <a:endParaRPr lang="en-US"/>
          </a:p>
        </p:txBody>
      </p:sp>
    </p:spTree>
    <p:extLst>
      <p:ext uri="{BB962C8B-B14F-4D97-AF65-F5344CB8AC3E}">
        <p14:creationId xmlns:p14="http://schemas.microsoft.com/office/powerpoint/2010/main" val="185861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making a choice clipart </a:t>
            </a:r>
          </a:p>
        </p:txBody>
      </p:sp>
      <p:sp>
        <p:nvSpPr>
          <p:cNvPr id="4" name="Slide Number Placeholder 3"/>
          <p:cNvSpPr>
            <a:spLocks noGrp="1"/>
          </p:cNvSpPr>
          <p:nvPr>
            <p:ph type="sldNum" sz="quarter" idx="5"/>
          </p:nvPr>
        </p:nvSpPr>
        <p:spPr/>
        <p:txBody>
          <a:bodyPr/>
          <a:lstStyle/>
          <a:p>
            <a:fld id="{AD276B60-3398-A34F-87C2-D720D991DB9B}" type="slidenum">
              <a:rPr lang="en-US" smtClean="0"/>
              <a:t>10</a:t>
            </a:fld>
            <a:endParaRPr lang="en-US"/>
          </a:p>
        </p:txBody>
      </p:sp>
    </p:spTree>
    <p:extLst>
      <p:ext uri="{BB962C8B-B14F-4D97-AF65-F5344CB8AC3E}">
        <p14:creationId xmlns:p14="http://schemas.microsoft.com/office/powerpoint/2010/main" val="24679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Pictures: movie dance scene </a:t>
            </a:r>
          </a:p>
        </p:txBody>
      </p:sp>
      <p:sp>
        <p:nvSpPr>
          <p:cNvPr id="4" name="Slide Number Placeholder 3"/>
          <p:cNvSpPr>
            <a:spLocks noGrp="1"/>
          </p:cNvSpPr>
          <p:nvPr>
            <p:ph type="sldNum" sz="quarter" idx="5"/>
          </p:nvPr>
        </p:nvSpPr>
        <p:spPr/>
        <p:txBody>
          <a:bodyPr/>
          <a:lstStyle/>
          <a:p>
            <a:fld id="{AD276B60-3398-A34F-87C2-D720D991DB9B}" type="slidenum">
              <a:rPr lang="en-US" smtClean="0"/>
              <a:t>14</a:t>
            </a:fld>
            <a:endParaRPr lang="en-US"/>
          </a:p>
        </p:txBody>
      </p:sp>
    </p:spTree>
    <p:extLst>
      <p:ext uri="{BB962C8B-B14F-4D97-AF65-F5344CB8AC3E}">
        <p14:creationId xmlns:p14="http://schemas.microsoft.com/office/powerpoint/2010/main" val="148188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BA95-25AC-3A16-71A6-6FA5A7E2D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6C43D4-2DA3-60D3-8132-710D44F6A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D8373-4D9E-DCEA-73E9-12205DF5518F}"/>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55DB16A2-FC8C-642D-4EC4-D0CB5BC4E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82F4F-0785-1CFA-F022-20520C21C6AC}"/>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28549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FCD3-C729-BCAD-528F-BA66FA53C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6B0D47-745A-E63F-1666-9201BD9A0A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11A30-9304-7E16-691B-42FE5927A568}"/>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520EF230-AE1A-993A-A9D7-12B56549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95ED9-E07D-4F58-7B18-B70BB0940E3B}"/>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92991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0780E-A7CD-BC37-3840-7CAE14BEE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B31070-985A-A3E6-D0C1-F13FB61F5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A6AA3-356F-F737-23DC-870E3BB9C12B}"/>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F483C255-2047-B743-B58E-1EDE30B27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3DA19-0A01-BFEF-0666-51D7F3DFBBE9}"/>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336606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679E-BE3C-64D6-453B-E6615A28D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8CC02-6F8C-B71E-C533-6D599E5F9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40487-E33D-E861-7868-6688E16040E1}"/>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C4987FD8-B3F9-D7E7-31A7-47AA54217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E9515-C07A-0385-4AF2-F2C064823DA6}"/>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10389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210-AC22-560E-31B9-8139A9D30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EC212A-2D21-5AF3-94F7-CE83F13BCE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74534-15BC-0936-9B1A-5044DBF4D7BF}"/>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921828F4-31D9-C939-1E67-4D20C8116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08133-482E-45FC-5D28-F8B7CF6B2A48}"/>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369049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3348-F28B-B4E2-CEF9-27D290408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DEF3D-5A4B-61C6-F870-6D6E039229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6327C2-B942-CB9E-53D9-06A68DD46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782AE-9F37-3517-51DE-DD80028C4721}"/>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6" name="Footer Placeholder 5">
            <a:extLst>
              <a:ext uri="{FF2B5EF4-FFF2-40B4-BE49-F238E27FC236}">
                <a16:creationId xmlns:a16="http://schemas.microsoft.com/office/drawing/2014/main" id="{CC5ECC69-8C59-AAB3-C791-D56D60228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3BC44-6BD8-0B1A-280F-96112FE6DA35}"/>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27697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7592-EA6D-8383-C469-B24EB6084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912561-594E-5428-735E-5F5A3F44F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24051-E7A4-F033-145A-833E42DF07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CECC70-F6FB-BCCD-BD2F-8E68B75AF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59711-4FBD-6549-D592-BB8C91E765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9D5483-1D41-D686-3618-93A787AEF6AE}"/>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8" name="Footer Placeholder 7">
            <a:extLst>
              <a:ext uri="{FF2B5EF4-FFF2-40B4-BE49-F238E27FC236}">
                <a16:creationId xmlns:a16="http://schemas.microsoft.com/office/drawing/2014/main" id="{66C34CCC-0C9D-4247-1FBB-4BB1833C6C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724C1B-8593-930C-B183-D1909EFBA4AE}"/>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66543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54D-EE9B-BFB5-221A-219639F3B7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DFF80D-8275-C257-54ED-B32505AA0159}"/>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4" name="Footer Placeholder 3">
            <a:extLst>
              <a:ext uri="{FF2B5EF4-FFF2-40B4-BE49-F238E27FC236}">
                <a16:creationId xmlns:a16="http://schemas.microsoft.com/office/drawing/2014/main" id="{EE4CF622-D52D-6AC7-C0C7-4A304F3858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92A758-0DE3-7AC9-BDD0-1A1509EBEC47}"/>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80232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2853F2-51F6-C9CF-D285-296B1191329B}"/>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3" name="Footer Placeholder 2">
            <a:extLst>
              <a:ext uri="{FF2B5EF4-FFF2-40B4-BE49-F238E27FC236}">
                <a16:creationId xmlns:a16="http://schemas.microsoft.com/office/drawing/2014/main" id="{D4DE877B-D459-FE04-23AC-4A451C9E08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58AE25-893A-6859-5F90-F856DDB159E0}"/>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57867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1026-B423-E573-3F19-5834B9910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5357F-5A6E-0679-1439-3CF0D803A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522EAB-1A68-4FF4-61A2-720E4C938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8926-ED00-2235-26A6-1E5E767F7151}"/>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6" name="Footer Placeholder 5">
            <a:extLst>
              <a:ext uri="{FF2B5EF4-FFF2-40B4-BE49-F238E27FC236}">
                <a16:creationId xmlns:a16="http://schemas.microsoft.com/office/drawing/2014/main" id="{DBC40768-CE26-6AED-FC19-34C9E5CA8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7E44B-0833-0A8A-0059-339AD4428907}"/>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614858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CE3E-8F25-8383-D373-A75068B15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1307-B64F-CF5E-FB61-D251C8ED2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008DF-2CCC-14AE-3603-7D38EE17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9AEDE-A61F-7837-903C-A85192615DEA}"/>
              </a:ext>
            </a:extLst>
          </p:cNvPr>
          <p:cNvSpPr>
            <a:spLocks noGrp="1"/>
          </p:cNvSpPr>
          <p:nvPr>
            <p:ph type="dt" sz="half" idx="10"/>
          </p:nvPr>
        </p:nvSpPr>
        <p:spPr/>
        <p:txBody>
          <a:bodyPr/>
          <a:lstStyle/>
          <a:p>
            <a:fld id="{06CE67D2-661B-4041-89DC-A171BA351BC6}" type="datetimeFigureOut">
              <a:rPr lang="en-US" smtClean="0"/>
              <a:t>8/27/25</a:t>
            </a:fld>
            <a:endParaRPr lang="en-US"/>
          </a:p>
        </p:txBody>
      </p:sp>
      <p:sp>
        <p:nvSpPr>
          <p:cNvPr id="6" name="Footer Placeholder 5">
            <a:extLst>
              <a:ext uri="{FF2B5EF4-FFF2-40B4-BE49-F238E27FC236}">
                <a16:creationId xmlns:a16="http://schemas.microsoft.com/office/drawing/2014/main" id="{90BD7E8A-112B-D185-CD49-0301A35FC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4937-966B-64B3-B31E-997EF590F864}"/>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9253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491BB-8588-F0E0-E985-BE5A5BAB5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66241E-6298-AFE9-5DED-A70943C09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24A84-86CD-6327-C830-5F0493D5E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CE67D2-661B-4041-89DC-A171BA351BC6}" type="datetimeFigureOut">
              <a:rPr lang="en-US" smtClean="0"/>
              <a:t>8/27/25</a:t>
            </a:fld>
            <a:endParaRPr lang="en-US"/>
          </a:p>
        </p:txBody>
      </p:sp>
      <p:sp>
        <p:nvSpPr>
          <p:cNvPr id="5" name="Footer Placeholder 4">
            <a:extLst>
              <a:ext uri="{FF2B5EF4-FFF2-40B4-BE49-F238E27FC236}">
                <a16:creationId xmlns:a16="http://schemas.microsoft.com/office/drawing/2014/main" id="{45A2170E-C36B-E216-00C0-FB2C73A04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BC9018-6127-1048-250A-F5E747D35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31C21-5FBD-D04E-B4C0-B6AA845CA378}" type="slidenum">
              <a:rPr lang="en-US" smtClean="0"/>
              <a:t>‹#›</a:t>
            </a:fld>
            <a:endParaRPr lang="en-US"/>
          </a:p>
        </p:txBody>
      </p:sp>
    </p:spTree>
    <p:extLst>
      <p:ext uri="{BB962C8B-B14F-4D97-AF65-F5344CB8AC3E}">
        <p14:creationId xmlns:p14="http://schemas.microsoft.com/office/powerpoint/2010/main" val="1262328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www.pngall.com/sticky-note-png"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mailto:netID@byu.edu"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thefreelancehistorywriter.com/tag/medieval-polish-histor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ign in front of a garden&#10;&#10;Description automatically generated">
            <a:extLst>
              <a:ext uri="{FF2B5EF4-FFF2-40B4-BE49-F238E27FC236}">
                <a16:creationId xmlns:a16="http://schemas.microsoft.com/office/drawing/2014/main" id="{491749BD-C2D8-EBD7-E9A2-3592946A2772}"/>
              </a:ext>
            </a:extLst>
          </p:cNvPr>
          <p:cNvPicPr>
            <a:picLocks noChangeAspect="1"/>
          </p:cNvPicPr>
          <p:nvPr/>
        </p:nvPicPr>
        <p:blipFill>
          <a:blip r:embed="rId3"/>
          <a:srcRect r="5882" b="-1"/>
          <a:stretch>
            <a:fillRect/>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1F460-4745-90B6-2A43-7887B831B20F}"/>
              </a:ext>
            </a:extLst>
          </p:cNvPr>
          <p:cNvSpPr>
            <a:spLocks noGrp="1"/>
          </p:cNvSpPr>
          <p:nvPr>
            <p:ph type="ctrTitle"/>
          </p:nvPr>
        </p:nvSpPr>
        <p:spPr>
          <a:xfrm>
            <a:off x="952228" y="743447"/>
            <a:ext cx="3973385" cy="3692028"/>
          </a:xfrm>
          <a:noFill/>
        </p:spPr>
        <p:txBody>
          <a:bodyPr>
            <a:normAutofit/>
          </a:bodyPr>
          <a:lstStyle/>
          <a:p>
            <a:pPr algn="l"/>
            <a:r>
              <a:rPr lang="en-US" sz="5200"/>
              <a:t>My BYU Journey</a:t>
            </a:r>
          </a:p>
        </p:txBody>
      </p:sp>
    </p:spTree>
    <p:extLst>
      <p:ext uri="{BB962C8B-B14F-4D97-AF65-F5344CB8AC3E}">
        <p14:creationId xmlns:p14="http://schemas.microsoft.com/office/powerpoint/2010/main" val="1246465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585F0B-9201-5518-AA37-7567D6C7C03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943CA0-1CF4-DF5C-EE16-9E7B5228DF83}"/>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500" kern="1200">
                <a:latin typeface="+mj-lt"/>
                <a:ea typeface="+mj-ea"/>
                <a:cs typeface="+mj-cs"/>
              </a:rPr>
              <a:t>Later that day, she finds her next class and stands outside the door. Should she sit near the front</a:t>
            </a:r>
            <a:r>
              <a:rPr lang="en-US" sz="4500"/>
              <a:t> next to a friendly looking girl </a:t>
            </a:r>
            <a:r>
              <a:rPr lang="en-US" sz="4500" kern="1200">
                <a:latin typeface="+mj-lt"/>
                <a:ea typeface="+mj-ea"/>
                <a:cs typeface="+mj-cs"/>
              </a:rPr>
              <a:t>or hide in the back</a:t>
            </a:r>
            <a:r>
              <a:rPr lang="en-US" sz="4500"/>
              <a:t>?</a:t>
            </a:r>
            <a:endParaRPr lang="en-US" sz="4500" kern="1200">
              <a:latin typeface="+mj-lt"/>
              <a:ea typeface="+mj-ea"/>
              <a:cs typeface="+mj-cs"/>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6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CAE35E-71C1-45F2-DA8B-578457DE154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A1EAA1-937E-CA40-A389-93F6381BA05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US" sz="6400" kern="1200">
                <a:solidFill>
                  <a:schemeClr val="tx1"/>
                </a:solidFill>
                <a:latin typeface="+mj-lt"/>
                <a:ea typeface="+mj-ea"/>
                <a:cs typeface="+mj-cs"/>
              </a:rPr>
              <a:t>Should Sarah sit near others or sit in the back?</a:t>
            </a:r>
          </a:p>
        </p:txBody>
      </p:sp>
      <p:sp>
        <p:nvSpPr>
          <p:cNvPr id="5" name="Content Placeholder 4">
            <a:extLst>
              <a:ext uri="{FF2B5EF4-FFF2-40B4-BE49-F238E27FC236}">
                <a16:creationId xmlns:a16="http://schemas.microsoft.com/office/drawing/2014/main" id="{E2FD7A95-EA68-7E48-536E-85C827788E27}"/>
              </a:ext>
            </a:extLst>
          </p:cNvPr>
          <p:cNvSpPr>
            <a:spLocks noGrp="1"/>
          </p:cNvSpPr>
          <p:nvPr>
            <p:ph type="body" idx="1"/>
          </p:nvPr>
        </p:nvSpPr>
        <p:spPr>
          <a:xfrm>
            <a:off x="1524000" y="3820338"/>
            <a:ext cx="9144000" cy="587239"/>
          </a:xfrm>
        </p:spPr>
        <p:txBody>
          <a:bodyPr vert="horz" lIns="91440" tIns="45720" rIns="91440" bIns="45720" rtlCol="0">
            <a:normAutofit lnSpcReduction="10000"/>
          </a:bodyPr>
          <a:lstStyle/>
          <a:p>
            <a:pPr algn="ctr"/>
            <a:r>
              <a:rPr lang="en-US" sz="3600" kern="1200">
                <a:solidFill>
                  <a:schemeClr val="tx1"/>
                </a:solidFill>
                <a:latin typeface="+mn-lt"/>
                <a:ea typeface="+mn-ea"/>
                <a:cs typeface="+mn-cs"/>
              </a:rPr>
              <a:t>Choice</a:t>
            </a:r>
          </a:p>
        </p:txBody>
      </p:sp>
      <p:cxnSp>
        <p:nvCxnSpPr>
          <p:cNvPr id="32" name="Straight Connector 3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F1189050-5635-DE7A-AF93-20F257100F8B}"/>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Sit near others</a:t>
            </a:r>
          </a:p>
        </p:txBody>
      </p:sp>
      <p:sp>
        <p:nvSpPr>
          <p:cNvPr id="3" name="Rounded Rectangle 2">
            <a:hlinkClick r:id="rId3" action="ppaction://hlinksldjump"/>
            <a:extLst>
              <a:ext uri="{FF2B5EF4-FFF2-40B4-BE49-F238E27FC236}">
                <a16:creationId xmlns:a16="http://schemas.microsoft.com/office/drawing/2014/main" id="{0508F93F-B869-8AE0-BB72-0E83C688E662}"/>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Sit in the back</a:t>
            </a:r>
          </a:p>
        </p:txBody>
      </p:sp>
    </p:spTree>
    <p:extLst>
      <p:ext uri="{BB962C8B-B14F-4D97-AF65-F5344CB8AC3E}">
        <p14:creationId xmlns:p14="http://schemas.microsoft.com/office/powerpoint/2010/main" val="1608001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C8235D-EC77-5847-B829-20951DD06965}"/>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5" name="Picture 14" descr="Two women sitting at a table&#10;&#10;AI-generated content may be incorrect.">
            <a:extLst>
              <a:ext uri="{FF2B5EF4-FFF2-40B4-BE49-F238E27FC236}">
                <a16:creationId xmlns:a16="http://schemas.microsoft.com/office/drawing/2014/main" id="{AD33E3D5-78CE-CEE5-FAE1-FA1D0A8497C2}"/>
              </a:ext>
            </a:extLst>
          </p:cNvPr>
          <p:cNvPicPr>
            <a:picLocks noChangeAspect="1"/>
          </p:cNvPicPr>
          <p:nvPr/>
        </p:nvPicPr>
        <p:blipFill>
          <a:blip r:embed="rId2"/>
          <a:srcRect t="8345" r="9091" b="12680"/>
          <a:stretch>
            <a:fillRect/>
          </a:stretch>
        </p:blipFill>
        <p:spPr>
          <a:xfrm>
            <a:off x="20" y="10"/>
            <a:ext cx="12191980" cy="6857990"/>
          </a:xfrm>
          <a:prstGeom prst="rect">
            <a:avLst/>
          </a:prstGeom>
        </p:spPr>
      </p:pic>
      <p:sp>
        <p:nvSpPr>
          <p:cNvPr id="59" name="Rectangle 58">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 name="Title 3">
            <a:extLst>
              <a:ext uri="{FF2B5EF4-FFF2-40B4-BE49-F238E27FC236}">
                <a16:creationId xmlns:a16="http://schemas.microsoft.com/office/drawing/2014/main" id="{957FAFED-F89A-23BD-9528-13CFBBA7ED0D}"/>
              </a:ext>
            </a:extLst>
          </p:cNvPr>
          <p:cNvSpPr>
            <a:spLocks noGrp="1"/>
          </p:cNvSpPr>
          <p:nvPr>
            <p:ph type="title"/>
          </p:nvPr>
        </p:nvSpPr>
        <p:spPr>
          <a:xfrm>
            <a:off x="286506" y="388672"/>
            <a:ext cx="5649211" cy="3685731"/>
          </a:xfrm>
        </p:spPr>
        <p:txBody>
          <a:bodyPr vert="horz" lIns="91440" tIns="45720" rIns="91440" bIns="45720" rtlCol="0" anchor="t">
            <a:normAutofit/>
          </a:bodyPr>
          <a:lstStyle/>
          <a:p>
            <a:r>
              <a:rPr lang="en-US" sz="6600" b="1"/>
              <a:t>Sit Near Others</a:t>
            </a:r>
          </a:p>
        </p:txBody>
      </p:sp>
      <p:sp>
        <p:nvSpPr>
          <p:cNvPr id="5" name="Content Placeholder 4">
            <a:extLst>
              <a:ext uri="{FF2B5EF4-FFF2-40B4-BE49-F238E27FC236}">
                <a16:creationId xmlns:a16="http://schemas.microsoft.com/office/drawing/2014/main" id="{1459D1DB-FC35-961D-951D-B8A4A04E1805}"/>
              </a:ext>
            </a:extLst>
          </p:cNvPr>
          <p:cNvSpPr>
            <a:spLocks noGrp="1"/>
          </p:cNvSpPr>
          <p:nvPr>
            <p:ph type="body" idx="1"/>
          </p:nvPr>
        </p:nvSpPr>
        <p:spPr>
          <a:xfrm>
            <a:off x="286506" y="3429000"/>
            <a:ext cx="4007587" cy="1290807"/>
          </a:xfrm>
        </p:spPr>
        <p:txBody>
          <a:bodyPr vert="horz" lIns="91440" tIns="45720" rIns="91440" bIns="45720" rtlCol="0" anchor="ctr">
            <a:noAutofit/>
          </a:bodyPr>
          <a:lstStyle/>
          <a:p>
            <a:pPr>
              <a:lnSpc>
                <a:spcPct val="110000"/>
              </a:lnSpc>
            </a:pPr>
            <a:r>
              <a:rPr lang="en-US" sz="2800">
                <a:solidFill>
                  <a:schemeClr val="tx1"/>
                </a:solidFill>
              </a:rPr>
              <a:t>Sarah chooses the front. She slides into a seat and smiles nervously at the girl next to her. “Is this the class with the reading quiz?” she asks. They laugh and compare notes—instantly, Sarah feels a little less alone. </a:t>
            </a:r>
          </a:p>
        </p:txBody>
      </p:sp>
      <p:sp>
        <p:nvSpPr>
          <p:cNvPr id="16" name="Rounded Rectangle 1">
            <a:hlinkClick r:id="rId3" action="ppaction://hlinksldjump"/>
            <a:extLst>
              <a:ext uri="{FF2B5EF4-FFF2-40B4-BE49-F238E27FC236}">
                <a16:creationId xmlns:a16="http://schemas.microsoft.com/office/drawing/2014/main" id="{A15E1F94-31E9-6CF7-312C-B2D4AC175392}"/>
              </a:ext>
            </a:extLst>
          </p:cNvPr>
          <p:cNvSpPr/>
          <p:nvPr/>
        </p:nvSpPr>
        <p:spPr>
          <a:xfrm>
            <a:off x="9143325" y="5490894"/>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Continue the story</a:t>
            </a:r>
          </a:p>
        </p:txBody>
      </p:sp>
    </p:spTree>
    <p:extLst>
      <p:ext uri="{BB962C8B-B14F-4D97-AF65-F5344CB8AC3E}">
        <p14:creationId xmlns:p14="http://schemas.microsoft.com/office/powerpoint/2010/main" val="108726084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C583C0-A8B8-F6E5-B221-2C2CB1D67E92}"/>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9DDBF6-BF6A-CF26-CAF3-5C3EDF13FBCD}"/>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Sit in the Back</a:t>
            </a:r>
          </a:p>
        </p:txBody>
      </p:sp>
      <p:sp>
        <p:nvSpPr>
          <p:cNvPr id="26" name="Rectangle 2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ECC578B-1EB6-04C0-7782-C33FDFD337B9}"/>
              </a:ext>
            </a:extLst>
          </p:cNvPr>
          <p:cNvSpPr>
            <a:spLocks noGrp="1"/>
          </p:cNvSpPr>
          <p:nvPr>
            <p:ph type="body" idx="1"/>
          </p:nvPr>
        </p:nvSpPr>
        <p:spPr>
          <a:xfrm>
            <a:off x="460709" y="4116267"/>
            <a:ext cx="5549434" cy="2371029"/>
          </a:xfrm>
        </p:spPr>
        <p:txBody>
          <a:bodyPr vert="horz" lIns="91440" tIns="45720" rIns="91440" bIns="45720" rtlCol="0" anchor="t">
            <a:noAutofit/>
          </a:bodyPr>
          <a:lstStyle/>
          <a:p>
            <a:r>
              <a:rPr lang="en-US" sz="2800" kern="1200">
                <a:solidFill>
                  <a:srgbClr val="FFFFFF"/>
                </a:solidFill>
                <a:latin typeface="+mn-lt"/>
                <a:ea typeface="+mn-ea"/>
                <a:cs typeface="+mn-cs"/>
              </a:rPr>
              <a:t>Sarah heads to the back and sits in an empty row-- but someone ends up sitting next to her anyway, asking for help finding the syllabus. They chat for a minute—turns out, she’s not the only one feeling lost. </a:t>
            </a:r>
          </a:p>
        </p:txBody>
      </p:sp>
      <p:pic>
        <p:nvPicPr>
          <p:cNvPr id="3" name="Picture 2" descr="Two women holding books and smiling&#10;&#10;AI-generated content may be incorrect.">
            <a:extLst>
              <a:ext uri="{FF2B5EF4-FFF2-40B4-BE49-F238E27FC236}">
                <a16:creationId xmlns:a16="http://schemas.microsoft.com/office/drawing/2014/main" id="{71A7513C-4828-3CEE-488A-17A2F16BFEB1}"/>
              </a:ext>
            </a:extLst>
          </p:cNvPr>
          <p:cNvPicPr>
            <a:picLocks noChangeAspect="1"/>
          </p:cNvPicPr>
          <p:nvPr/>
        </p:nvPicPr>
        <p:blipFill>
          <a:blip r:embed="rId2"/>
          <a:srcRect r="109" b="7458"/>
          <a:stretch>
            <a:fillRect/>
          </a:stretch>
        </p:blipFill>
        <p:spPr>
          <a:xfrm>
            <a:off x="6573907" y="1386608"/>
            <a:ext cx="5157384" cy="3430329"/>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
            <a:hlinkClick r:id="rId3" action="ppaction://hlinksldjump"/>
            <a:extLst>
              <a:ext uri="{FF2B5EF4-FFF2-40B4-BE49-F238E27FC236}">
                <a16:creationId xmlns:a16="http://schemas.microsoft.com/office/drawing/2014/main" id="{5FEE6907-FD75-F91E-0F56-4AEE5F51D75F}"/>
              </a:ext>
            </a:extLst>
          </p:cNvPr>
          <p:cNvSpPr/>
          <p:nvPr/>
        </p:nvSpPr>
        <p:spPr>
          <a:xfrm>
            <a:off x="9264700" y="5570342"/>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Continue the story</a:t>
            </a:r>
          </a:p>
        </p:txBody>
      </p:sp>
    </p:spTree>
    <p:extLst>
      <p:ext uri="{BB962C8B-B14F-4D97-AF65-F5344CB8AC3E}">
        <p14:creationId xmlns:p14="http://schemas.microsoft.com/office/powerpoint/2010/main" val="2857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AA1C36-4746-AB65-CF4F-274E430B5748}"/>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682CEA-AE99-D7CE-AB88-637A52B62393}"/>
              </a:ext>
            </a:extLst>
          </p:cNvPr>
          <p:cNvSpPr>
            <a:spLocks noGrp="1"/>
          </p:cNvSpPr>
          <p:nvPr>
            <p:ph type="title" idx="4294967295"/>
          </p:nvPr>
        </p:nvSpPr>
        <p:spPr>
          <a:xfrm>
            <a:off x="7331384" y="1140941"/>
            <a:ext cx="4863438" cy="5146284"/>
          </a:xfrm>
        </p:spPr>
        <p:txBody>
          <a:bodyPr vert="horz" lIns="91440" tIns="45720" rIns="91440" bIns="45720" rtlCol="0" anchor="b">
            <a:noAutofit/>
          </a:bodyPr>
          <a:lstStyle/>
          <a:p>
            <a:r>
              <a:rPr lang="en-US" sz="3600" kern="1200">
                <a:solidFill>
                  <a:schemeClr val="tx1"/>
                </a:solidFill>
                <a:latin typeface="+mj-lt"/>
                <a:ea typeface="+mj-ea"/>
                <a:cs typeface="+mj-cs"/>
              </a:rPr>
              <a:t>By the third week, midterms loom. Sarah can't seem to stop thinking about how her roommates are always making plans to go dancing, all she can seem to do is stress about all of her midterms- she’s never been good at tests.</a:t>
            </a:r>
          </a:p>
        </p:txBody>
      </p:sp>
      <p:grpSp>
        <p:nvGrpSpPr>
          <p:cNvPr id="34" name="Group 3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3" name="Straight Connector 2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9D9033-6BB7-7FAF-DFC0-35F22CF995AE}"/>
              </a:ext>
            </a:extLst>
          </p:cNvPr>
          <p:cNvPicPr>
            <a:picLocks noChangeAspect="1"/>
          </p:cNvPicPr>
          <p:nvPr/>
        </p:nvPicPr>
        <p:blipFill>
          <a:blip r:embed="rId3"/>
          <a:stretch>
            <a:fillRect/>
          </a:stretch>
        </p:blipFill>
        <p:spPr>
          <a:xfrm>
            <a:off x="942597" y="1137038"/>
            <a:ext cx="5608830" cy="4583923"/>
          </a:xfrm>
          <a:prstGeom prst="rect">
            <a:avLst/>
          </a:prstGeom>
        </p:spPr>
      </p:pic>
    </p:spTree>
    <p:extLst>
      <p:ext uri="{BB962C8B-B14F-4D97-AF65-F5344CB8AC3E}">
        <p14:creationId xmlns:p14="http://schemas.microsoft.com/office/powerpoint/2010/main" val="4400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7C0F363-9109-7329-B181-3A3C89BB68E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uilding with a park and benches&#10;&#10;AI-generated content may be incorrect.">
            <a:extLst>
              <a:ext uri="{FF2B5EF4-FFF2-40B4-BE49-F238E27FC236}">
                <a16:creationId xmlns:a16="http://schemas.microsoft.com/office/drawing/2014/main" id="{6B447466-C6B3-0236-4BE6-669B1ABD7A7C}"/>
              </a:ext>
            </a:extLst>
          </p:cNvPr>
          <p:cNvPicPr>
            <a:picLocks noChangeAspect="1"/>
          </p:cNvPicPr>
          <p:nvPr/>
        </p:nvPicPr>
        <p:blipFill>
          <a:blip r:embed="rId3">
            <a:alphaModFix amt="50000"/>
          </a:blip>
          <a:srcRect t="22145"/>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C78805BF-66CA-2485-8CD4-4B8630B91A25}"/>
              </a:ext>
            </a:extLst>
          </p:cNvPr>
          <p:cNvSpPr>
            <a:spLocks noGrp="1"/>
          </p:cNvSpPr>
          <p:nvPr>
            <p:ph type="title" idx="4294967295"/>
          </p:nvPr>
        </p:nvSpPr>
        <p:spPr>
          <a:xfrm>
            <a:off x="1414848" y="1973613"/>
            <a:ext cx="9362303" cy="2910772"/>
          </a:xfrm>
        </p:spPr>
        <p:txBody>
          <a:bodyPr vert="horz" lIns="91440" tIns="45720" rIns="91440" bIns="45720" rtlCol="0" anchor="b">
            <a:noAutofit/>
          </a:bodyPr>
          <a:lstStyle/>
          <a:p>
            <a:pPr algn="ctr"/>
            <a:r>
              <a:rPr lang="en-US" sz="3600">
                <a:solidFill>
                  <a:srgbClr val="FFFFFF"/>
                </a:solidFill>
              </a:rPr>
              <a:t>After rushing to the testing center on the last day to take her American Heritage test, she learns the hard way that there’s a $5 fee if you wait to take your exam until the last minute. It’s not much, but it’s enough to make her realize she needs a better plan.</a:t>
            </a:r>
          </a:p>
        </p:txBody>
      </p:sp>
    </p:spTree>
    <p:extLst>
      <p:ext uri="{BB962C8B-B14F-4D97-AF65-F5344CB8AC3E}">
        <p14:creationId xmlns:p14="http://schemas.microsoft.com/office/powerpoint/2010/main" val="3577058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A3CA41-950D-7E2C-57A4-98EAEDB96B10}"/>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C15D5E-A701-6752-C865-C47892057349}"/>
              </a:ext>
            </a:extLst>
          </p:cNvPr>
          <p:cNvSpPr>
            <a:spLocks noGrp="1"/>
          </p:cNvSpPr>
          <p:nvPr>
            <p:ph type="title" idx="4294967295"/>
          </p:nvPr>
        </p:nvSpPr>
        <p:spPr>
          <a:xfrm>
            <a:off x="427790" y="353978"/>
            <a:ext cx="4786761" cy="5658536"/>
          </a:xfrm>
        </p:spPr>
        <p:txBody>
          <a:bodyPr vert="horz" lIns="91440" tIns="45720" rIns="91440" bIns="45720" rtlCol="0" anchor="b">
            <a:noAutofit/>
          </a:bodyPr>
          <a:lstStyle/>
          <a:p>
            <a:pPr algn="r"/>
            <a:r>
              <a:rPr lang="en-US" sz="3400" kern="1200">
                <a:solidFill>
                  <a:srgbClr val="FFFFFF"/>
                </a:solidFill>
                <a:latin typeface="+mj-lt"/>
              </a:rPr>
              <a:t>Trying to do better, Sarah’s torn between joining the study group her friends keep talking about or heading to the TA lab—where she’s heard there’s always someone to offer one-on-one help, and maybe even a cute guy in the corner with his own flashcards.</a:t>
            </a:r>
          </a:p>
        </p:txBody>
      </p:sp>
      <p:pic>
        <p:nvPicPr>
          <p:cNvPr id="3" name="Picture 2" descr="A person and person looking at each other&#10;&#10;AI-generated content may be incorrect.">
            <a:extLst>
              <a:ext uri="{FF2B5EF4-FFF2-40B4-BE49-F238E27FC236}">
                <a16:creationId xmlns:a16="http://schemas.microsoft.com/office/drawing/2014/main" id="{81409769-672A-8BEA-0CCE-F3A2997143AB}"/>
              </a:ext>
            </a:extLst>
          </p:cNvPr>
          <p:cNvPicPr>
            <a:picLocks noChangeAspect="1"/>
          </p:cNvPicPr>
          <p:nvPr/>
        </p:nvPicPr>
        <p:blipFill>
          <a:blip r:embed="rId3"/>
          <a:stretch>
            <a:fillRect/>
          </a:stretch>
        </p:blipFill>
        <p:spPr>
          <a:xfrm>
            <a:off x="6946066" y="457199"/>
            <a:ext cx="3908188" cy="5899152"/>
          </a:xfrm>
          <a:prstGeom prst="rect">
            <a:avLst/>
          </a:prstGeom>
        </p:spPr>
      </p:pic>
    </p:spTree>
    <p:extLst>
      <p:ext uri="{BB962C8B-B14F-4D97-AF65-F5344CB8AC3E}">
        <p14:creationId xmlns:p14="http://schemas.microsoft.com/office/powerpoint/2010/main" val="13193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924893-40F0-37F0-256F-43CF51CC7B3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7C0EA19-EB3B-FB95-E2DF-00685BDBAA9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marL="0" indent="0" algn="ctr"/>
            <a:r>
              <a:rPr lang="en-US" sz="5900" kern="1200">
                <a:solidFill>
                  <a:schemeClr val="tx1"/>
                </a:solidFill>
                <a:latin typeface="+mj-lt"/>
                <a:ea typeface="+mj-ea"/>
                <a:cs typeface="+mj-cs"/>
              </a:rPr>
              <a:t>Should Sarah go to her study group or go to the TA lab?</a:t>
            </a:r>
          </a:p>
        </p:txBody>
      </p:sp>
      <p:sp>
        <p:nvSpPr>
          <p:cNvPr id="5" name="Content Placeholder 4">
            <a:extLst>
              <a:ext uri="{FF2B5EF4-FFF2-40B4-BE49-F238E27FC236}">
                <a16:creationId xmlns:a16="http://schemas.microsoft.com/office/drawing/2014/main" id="{1F21C78E-E73F-D38C-B16C-B8D9ADDC8CB8}"/>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p>
        </p:txBody>
      </p:sp>
      <p:cxnSp>
        <p:nvCxnSpPr>
          <p:cNvPr id="21" name="Straight Connector 2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9F6FB912-9F24-3C42-7302-B765B6AE3A14}"/>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Study group</a:t>
            </a:r>
          </a:p>
        </p:txBody>
      </p:sp>
      <p:sp>
        <p:nvSpPr>
          <p:cNvPr id="3" name="Rounded Rectangle 2">
            <a:hlinkClick r:id="rId3" action="ppaction://hlinksldjump"/>
            <a:extLst>
              <a:ext uri="{FF2B5EF4-FFF2-40B4-BE49-F238E27FC236}">
                <a16:creationId xmlns:a16="http://schemas.microsoft.com/office/drawing/2014/main" id="{5427244A-6D2C-BF7A-9993-E59D44C22797}"/>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TA lab</a:t>
            </a:r>
          </a:p>
        </p:txBody>
      </p:sp>
    </p:spTree>
    <p:extLst>
      <p:ext uri="{BB962C8B-B14F-4D97-AF65-F5344CB8AC3E}">
        <p14:creationId xmlns:p14="http://schemas.microsoft.com/office/powerpoint/2010/main" val="538896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56CD2-B8F7-5A4C-4B79-F2AD2AFC690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D59064A-7BD3-673D-2606-9507EFB48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BC5064-3D04-8930-0114-BF59A6EDAE77}"/>
              </a:ext>
            </a:extLst>
          </p:cNvPr>
          <p:cNvSpPr>
            <a:spLocks noGrp="1"/>
          </p:cNvSpPr>
          <p:nvPr>
            <p:ph type="title"/>
          </p:nvPr>
        </p:nvSpPr>
        <p:spPr>
          <a:xfrm>
            <a:off x="341680" y="5358268"/>
            <a:ext cx="7204271" cy="1094733"/>
          </a:xfrm>
        </p:spPr>
        <p:txBody>
          <a:bodyPr>
            <a:normAutofit/>
          </a:bodyPr>
          <a:lstStyle/>
          <a:p>
            <a:r>
              <a:rPr lang="en-US"/>
              <a:t>Study Group</a:t>
            </a:r>
          </a:p>
        </p:txBody>
      </p:sp>
      <p:pic>
        <p:nvPicPr>
          <p:cNvPr id="3" name="Picture 2" descr="A group of people sitting around a table with a mascot&#10;&#10;AI-generated content may be incorrect.">
            <a:extLst>
              <a:ext uri="{FF2B5EF4-FFF2-40B4-BE49-F238E27FC236}">
                <a16:creationId xmlns:a16="http://schemas.microsoft.com/office/drawing/2014/main" id="{C4FE1A4A-9E79-1494-EBA1-C7903FEE82E0}"/>
              </a:ext>
            </a:extLst>
          </p:cNvPr>
          <p:cNvPicPr>
            <a:picLocks noChangeAspect="1"/>
          </p:cNvPicPr>
          <p:nvPr/>
        </p:nvPicPr>
        <p:blipFill>
          <a:blip r:embed="rId3"/>
          <a:srcRect b="1993"/>
          <a:stretch>
            <a:fillRect/>
          </a:stretch>
        </p:blipFill>
        <p:spPr>
          <a:xfrm>
            <a:off x="419099" y="419102"/>
            <a:ext cx="7129183" cy="4663886"/>
          </a:xfrm>
          <a:prstGeom prst="rect">
            <a:avLst/>
          </a:prstGeom>
        </p:spPr>
      </p:pic>
      <p:sp>
        <p:nvSpPr>
          <p:cNvPr id="5" name="Content Placeholder 4">
            <a:extLst>
              <a:ext uri="{FF2B5EF4-FFF2-40B4-BE49-F238E27FC236}">
                <a16:creationId xmlns:a16="http://schemas.microsoft.com/office/drawing/2014/main" id="{EC1AFE48-3224-DB78-401A-EC3306DA4951}"/>
              </a:ext>
            </a:extLst>
          </p:cNvPr>
          <p:cNvSpPr>
            <a:spLocks noGrp="1"/>
          </p:cNvSpPr>
          <p:nvPr>
            <p:ph idx="1"/>
          </p:nvPr>
        </p:nvSpPr>
        <p:spPr>
          <a:xfrm>
            <a:off x="8047975" y="418916"/>
            <a:ext cx="3724926" cy="4663886"/>
          </a:xfrm>
        </p:spPr>
        <p:txBody>
          <a:bodyPr vert="horz" lIns="91440" tIns="45720" rIns="91440" bIns="45720" rtlCol="0" anchor="t">
            <a:normAutofit/>
          </a:bodyPr>
          <a:lstStyle/>
          <a:p>
            <a:pPr marL="0" indent="0">
              <a:buNone/>
            </a:pPr>
            <a:r>
              <a:rPr lang="en-US" sz="3200"/>
              <a:t>She joins the study group. They spread out in the library, sharing snacks and notes. They’re not perfect, but they keep each other going—and it helps her feel a little more prepared.</a:t>
            </a:r>
          </a:p>
        </p:txBody>
      </p:sp>
      <p:sp>
        <p:nvSpPr>
          <p:cNvPr id="7" name="Rounded Rectangle 1">
            <a:hlinkClick r:id="rId4" action="ppaction://hlinksldjump"/>
            <a:extLst>
              <a:ext uri="{FF2B5EF4-FFF2-40B4-BE49-F238E27FC236}">
                <a16:creationId xmlns:a16="http://schemas.microsoft.com/office/drawing/2014/main" id="{DA4EC5DC-1B0A-B5A7-F8D8-3BC13EAD96B3}"/>
              </a:ext>
            </a:extLst>
          </p:cNvPr>
          <p:cNvSpPr/>
          <p:nvPr/>
        </p:nvSpPr>
        <p:spPr>
          <a:xfrm>
            <a:off x="8658615" y="5177648"/>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Early Alert</a:t>
            </a:r>
          </a:p>
        </p:txBody>
      </p:sp>
    </p:spTree>
    <p:extLst>
      <p:ext uri="{BB962C8B-B14F-4D97-AF65-F5344CB8AC3E}">
        <p14:creationId xmlns:p14="http://schemas.microsoft.com/office/powerpoint/2010/main" val="291657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343D8A-706B-36D1-D292-E91DCAFFBEA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27C2BD-2693-D9DE-DCCE-5633F2107770}"/>
              </a:ext>
            </a:extLst>
          </p:cNvPr>
          <p:cNvSpPr>
            <a:spLocks noGrp="1"/>
          </p:cNvSpPr>
          <p:nvPr>
            <p:ph type="title"/>
          </p:nvPr>
        </p:nvSpPr>
        <p:spPr>
          <a:xfrm>
            <a:off x="793662" y="386930"/>
            <a:ext cx="10066122" cy="1298448"/>
          </a:xfrm>
        </p:spPr>
        <p:txBody>
          <a:bodyPr anchor="b">
            <a:normAutofit/>
          </a:bodyPr>
          <a:lstStyle/>
          <a:p>
            <a:r>
              <a:rPr lang="en-US" sz="4800"/>
              <a:t>TA Lab</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758C6D3-78FB-66F4-6CC1-EADA8319FD92}"/>
              </a:ext>
            </a:extLst>
          </p:cNvPr>
          <p:cNvSpPr>
            <a:spLocks noGrp="1"/>
          </p:cNvSpPr>
          <p:nvPr>
            <p:ph idx="1"/>
          </p:nvPr>
        </p:nvSpPr>
        <p:spPr>
          <a:xfrm>
            <a:off x="793661" y="2599509"/>
            <a:ext cx="4530898" cy="3639450"/>
          </a:xfrm>
        </p:spPr>
        <p:txBody>
          <a:bodyPr anchor="ctr">
            <a:normAutofit/>
          </a:bodyPr>
          <a:lstStyle/>
          <a:p>
            <a:pPr marL="0" indent="0">
              <a:buNone/>
            </a:pPr>
            <a:r>
              <a:rPr lang="en-US"/>
              <a:t>She chooses the TA lab. It’s quieter, and she </a:t>
            </a:r>
            <a:r>
              <a:rPr lang="en-US" i="1"/>
              <a:t>actually</a:t>
            </a:r>
            <a:r>
              <a:rPr lang="en-US"/>
              <a:t> meets a guy who’s studying for the same class. They end up swapping tips and making each other laugh about how confusing the last chapter was.</a:t>
            </a:r>
          </a:p>
        </p:txBody>
      </p:sp>
      <p:pic>
        <p:nvPicPr>
          <p:cNvPr id="3" name="Picture 2" descr="A group of people in a crowd&#10;&#10;AI-generated content may be incorrect.">
            <a:extLst>
              <a:ext uri="{FF2B5EF4-FFF2-40B4-BE49-F238E27FC236}">
                <a16:creationId xmlns:a16="http://schemas.microsoft.com/office/drawing/2014/main" id="{52EF52E4-ADB6-9310-0713-CB4BF2A89189}"/>
              </a:ext>
            </a:extLst>
          </p:cNvPr>
          <p:cNvPicPr>
            <a:picLocks noChangeAspect="1"/>
          </p:cNvPicPr>
          <p:nvPr/>
        </p:nvPicPr>
        <p:blipFill>
          <a:blip r:embed="rId3"/>
          <a:stretch>
            <a:fillRect/>
          </a:stretch>
        </p:blipFill>
        <p:spPr>
          <a:xfrm>
            <a:off x="5917068" y="2484255"/>
            <a:ext cx="5139205" cy="3714244"/>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
            <a:hlinkClick r:id="rId4" action="ppaction://hlinksldjump"/>
            <a:extLst>
              <a:ext uri="{FF2B5EF4-FFF2-40B4-BE49-F238E27FC236}">
                <a16:creationId xmlns:a16="http://schemas.microsoft.com/office/drawing/2014/main" id="{E8D65766-6D04-5466-E0B0-72DDEDB8612D}"/>
              </a:ext>
            </a:extLst>
          </p:cNvPr>
          <p:cNvSpPr/>
          <p:nvPr/>
        </p:nvSpPr>
        <p:spPr>
          <a:xfrm>
            <a:off x="8835227" y="674773"/>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Early Alert</a:t>
            </a:r>
          </a:p>
        </p:txBody>
      </p:sp>
    </p:spTree>
    <p:extLst>
      <p:ext uri="{BB962C8B-B14F-4D97-AF65-F5344CB8AC3E}">
        <p14:creationId xmlns:p14="http://schemas.microsoft.com/office/powerpoint/2010/main" val="3649173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E590A2-14DE-529A-C113-C502D0747F36}"/>
              </a:ext>
            </a:extLst>
          </p:cNvPr>
          <p:cNvSpPr>
            <a:spLocks noGrp="1"/>
          </p:cNvSpPr>
          <p:nvPr>
            <p:ph type="title" idx="4294967295"/>
          </p:nvPr>
        </p:nvSpPr>
        <p:spPr>
          <a:xfrm>
            <a:off x="599609" y="1709460"/>
            <a:ext cx="4789831" cy="3736540"/>
          </a:xfrm>
        </p:spPr>
        <p:txBody>
          <a:bodyPr vert="horz" lIns="91440" tIns="45720" rIns="91440" bIns="45720" rtlCol="0" anchor="b">
            <a:noAutofit/>
          </a:bodyPr>
          <a:lstStyle/>
          <a:p>
            <a:r>
              <a:rPr lang="en-US" sz="3000" kern="1200">
                <a:latin typeface="+mj-lt"/>
                <a:ea typeface="+mj-ea"/>
                <a:cs typeface="+mj-cs"/>
              </a:rPr>
              <a:t>Sarah’s car is stuffed with bedding, snacks, and a lifetime of memories as she pulls into BYU for the first time. Her parents help her unload everything, her mom tucks a handwritten note in her bag, and her dad tries to fix the mini fridge’s wobbly leg.</a:t>
            </a:r>
          </a:p>
        </p:txBody>
      </p:sp>
      <p:grpSp>
        <p:nvGrpSpPr>
          <p:cNvPr id="34" name="Group 3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0" name="Straight Connector 2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yellow car with luggage on top&#10;&#10;AI-generated content may be incorrect.">
            <a:extLst>
              <a:ext uri="{FF2B5EF4-FFF2-40B4-BE49-F238E27FC236}">
                <a16:creationId xmlns:a16="http://schemas.microsoft.com/office/drawing/2014/main" id="{D4A054C2-262F-8DED-F4F6-38E71CCA766D}"/>
              </a:ext>
            </a:extLst>
          </p:cNvPr>
          <p:cNvPicPr>
            <a:picLocks noChangeAspect="1"/>
          </p:cNvPicPr>
          <p:nvPr/>
        </p:nvPicPr>
        <p:blipFill>
          <a:blip r:embed="rId3"/>
          <a:stretch>
            <a:fillRect/>
          </a:stretch>
        </p:blipFill>
        <p:spPr>
          <a:xfrm>
            <a:off x="6093355" y="264094"/>
            <a:ext cx="5608830" cy="5622888"/>
          </a:xfrm>
          <a:prstGeom prst="rect">
            <a:avLst/>
          </a:prstGeom>
        </p:spPr>
      </p:pic>
      <p:pic>
        <p:nvPicPr>
          <p:cNvPr id="3" name="Picture 2" descr="A yellow post-it note with a red push pin&#10;&#10;AI-generated content may be incorrect.">
            <a:extLst>
              <a:ext uri="{FF2B5EF4-FFF2-40B4-BE49-F238E27FC236}">
                <a16:creationId xmlns:a16="http://schemas.microsoft.com/office/drawing/2014/main" id="{BB2CFAA5-9273-EB02-EB78-AF43CFFD7EB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041900" y="-109883"/>
            <a:ext cx="2318027" cy="2306984"/>
          </a:xfrm>
          <a:prstGeom prst="rect">
            <a:avLst/>
          </a:prstGeom>
        </p:spPr>
      </p:pic>
    </p:spTree>
    <p:extLst>
      <p:ext uri="{BB962C8B-B14F-4D97-AF65-F5344CB8AC3E}">
        <p14:creationId xmlns:p14="http://schemas.microsoft.com/office/powerpoint/2010/main" val="34852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FF18A-B855-1EBA-215E-3C389C6BF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492BB-8DBB-682A-7424-E37CA87A8E50}"/>
              </a:ext>
            </a:extLst>
          </p:cNvPr>
          <p:cNvSpPr>
            <a:spLocks noGrp="1"/>
          </p:cNvSpPr>
          <p:nvPr>
            <p:ph type="title"/>
          </p:nvPr>
        </p:nvSpPr>
        <p:spPr/>
        <p:txBody>
          <a:bodyPr/>
          <a:lstStyle/>
          <a:p>
            <a:r>
              <a:rPr lang="en-US"/>
              <a:t>Early Alert</a:t>
            </a:r>
          </a:p>
        </p:txBody>
      </p:sp>
      <p:sp>
        <p:nvSpPr>
          <p:cNvPr id="3" name="Content Placeholder 2">
            <a:extLst>
              <a:ext uri="{FF2B5EF4-FFF2-40B4-BE49-F238E27FC236}">
                <a16:creationId xmlns:a16="http://schemas.microsoft.com/office/drawing/2014/main" id="{82DC9D2B-DC00-CBF2-EB89-89BEF91293A5}"/>
              </a:ext>
            </a:extLst>
          </p:cNvPr>
          <p:cNvSpPr>
            <a:spLocks noGrp="1"/>
          </p:cNvSpPr>
          <p:nvPr>
            <p:ph idx="1"/>
          </p:nvPr>
        </p:nvSpPr>
        <p:spPr>
          <a:xfrm>
            <a:off x="838200" y="1976210"/>
            <a:ext cx="6692900" cy="3969342"/>
          </a:xfrm>
        </p:spPr>
        <p:txBody>
          <a:bodyPr vert="horz" lIns="91440" tIns="45720" rIns="91440" bIns="45720" rtlCol="0" anchor="t">
            <a:noAutofit/>
          </a:bodyPr>
          <a:lstStyle/>
          <a:p>
            <a:pPr marL="0" indent="0">
              <a:buNone/>
            </a:pPr>
            <a:r>
              <a:rPr lang="en-US"/>
              <a:t>Early Alert is a tool that shows mentors:</a:t>
            </a:r>
          </a:p>
          <a:p>
            <a:pPr marL="0" indent="0">
              <a:buNone/>
            </a:pPr>
            <a:endParaRPr lang="en-US" sz="200"/>
          </a:p>
          <a:p>
            <a:pPr marL="457200" indent="-457200">
              <a:buFont typeface="Arial" panose="020B0604020202020204" pitchFamily="34" charset="0"/>
              <a:buChar char="•"/>
            </a:pPr>
            <a:r>
              <a:rPr lang="en-US" sz="2400"/>
              <a:t>How engaged students are in each class</a:t>
            </a:r>
          </a:p>
          <a:p>
            <a:pPr marL="457200" indent="-457200">
              <a:buFont typeface="Arial" panose="020B0604020202020204" pitchFamily="34" charset="0"/>
              <a:buChar char="•"/>
            </a:pPr>
            <a:r>
              <a:rPr lang="en-US" sz="2400"/>
              <a:t>Which classes need improvement</a:t>
            </a:r>
          </a:p>
          <a:p>
            <a:pPr marL="457200" indent="-457200">
              <a:buFont typeface="Arial" panose="020B0604020202020204" pitchFamily="34" charset="0"/>
              <a:buChar char="•"/>
            </a:pPr>
            <a:r>
              <a:rPr lang="en-US" sz="2400"/>
              <a:t>Whether they’re improving—or falling behind</a:t>
            </a:r>
          </a:p>
          <a:p>
            <a:pPr marL="457200" indent="-457200">
              <a:buFont typeface="Arial" panose="020B0604020202020204" pitchFamily="34" charset="0"/>
              <a:buChar char="•"/>
            </a:pPr>
            <a:r>
              <a:rPr lang="en-US" sz="2400"/>
              <a:t>The last time they clicked on Learning Suite for each course</a:t>
            </a:r>
          </a:p>
          <a:p>
            <a:pPr marL="457200" indent="-457200">
              <a:buFont typeface="Arial" panose="020B0604020202020204" pitchFamily="34" charset="0"/>
              <a:buChar char="•"/>
            </a:pPr>
            <a:r>
              <a:rPr lang="en-US" sz="2400"/>
              <a:t>It gives real-time data</a:t>
            </a:r>
          </a:p>
          <a:p>
            <a:pPr marL="457200" indent="-457200">
              <a:buFont typeface="Arial" panose="020B0604020202020204" pitchFamily="34" charset="0"/>
              <a:buChar char="•"/>
            </a:pPr>
            <a:endParaRPr lang="en-US" sz="200"/>
          </a:p>
        </p:txBody>
      </p:sp>
      <p:sp>
        <p:nvSpPr>
          <p:cNvPr id="8" name="TextBox 7">
            <a:extLst>
              <a:ext uri="{FF2B5EF4-FFF2-40B4-BE49-F238E27FC236}">
                <a16:creationId xmlns:a16="http://schemas.microsoft.com/office/drawing/2014/main" id="{DF5AAA85-74BA-4F7B-6CF0-533E385E3048}"/>
              </a:ext>
            </a:extLst>
          </p:cNvPr>
          <p:cNvSpPr txBox="1"/>
          <p:nvPr/>
        </p:nvSpPr>
        <p:spPr>
          <a:xfrm>
            <a:off x="9930628" y="6123543"/>
            <a:ext cx="1144541" cy="369332"/>
          </a:xfrm>
          <a:prstGeom prst="rect">
            <a:avLst/>
          </a:prstGeom>
          <a:noFill/>
        </p:spPr>
        <p:txBody>
          <a:bodyPr wrap="square">
            <a:spAutoFit/>
          </a:bodyPr>
          <a:lstStyle/>
          <a:p>
            <a:r>
              <a:rPr lang="en-US"/>
              <a:t>More Info</a:t>
            </a:r>
          </a:p>
        </p:txBody>
      </p:sp>
      <p:pic>
        <p:nvPicPr>
          <p:cNvPr id="5" name="Picture 4" descr="A qr code with a dinosaur&#10;&#10;Description automatically generated">
            <a:extLst>
              <a:ext uri="{FF2B5EF4-FFF2-40B4-BE49-F238E27FC236}">
                <a16:creationId xmlns:a16="http://schemas.microsoft.com/office/drawing/2014/main" id="{6F7591F6-4B89-C529-9D98-1C2C6A70F638}"/>
              </a:ext>
            </a:extLst>
          </p:cNvPr>
          <p:cNvPicPr>
            <a:picLocks noChangeAspect="1"/>
          </p:cNvPicPr>
          <p:nvPr/>
        </p:nvPicPr>
        <p:blipFill>
          <a:blip r:embed="rId3"/>
          <a:stretch>
            <a:fillRect/>
          </a:stretch>
        </p:blipFill>
        <p:spPr>
          <a:xfrm>
            <a:off x="9080500" y="3396442"/>
            <a:ext cx="2845090" cy="2845090"/>
          </a:xfrm>
          <a:prstGeom prst="rect">
            <a:avLst/>
          </a:prstGeom>
        </p:spPr>
      </p:pic>
    </p:spTree>
    <p:extLst>
      <p:ext uri="{BB962C8B-B14F-4D97-AF65-F5344CB8AC3E}">
        <p14:creationId xmlns:p14="http://schemas.microsoft.com/office/powerpoint/2010/main" val="545146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45EA0-240C-18D5-F663-8FC48D803F6E}"/>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a:t>How Mentors Use Early Alert</a:t>
            </a:r>
          </a:p>
        </p:txBody>
      </p:sp>
      <p:sp>
        <p:nvSpPr>
          <p:cNvPr id="3" name="Content Placeholder 2">
            <a:extLst>
              <a:ext uri="{FF2B5EF4-FFF2-40B4-BE49-F238E27FC236}">
                <a16:creationId xmlns:a16="http://schemas.microsoft.com/office/drawing/2014/main" id="{3D9026A1-5E73-86E2-F65F-5F62AEBE7A95}"/>
              </a:ext>
            </a:extLst>
          </p:cNvPr>
          <p:cNvSpPr>
            <a:spLocks noGrp="1"/>
          </p:cNvSpPr>
          <p:nvPr>
            <p:ph idx="1"/>
          </p:nvPr>
        </p:nvSpPr>
        <p:spPr>
          <a:xfrm>
            <a:off x="542981" y="2852977"/>
            <a:ext cx="11101681" cy="3041467"/>
          </a:xfrm>
        </p:spPr>
        <p:txBody>
          <a:bodyPr vert="horz" lIns="91440" tIns="45720" rIns="91440" bIns="45720" rtlCol="0" anchor="ctr">
            <a:noAutofit/>
          </a:bodyPr>
          <a:lstStyle/>
          <a:p>
            <a:pPr marL="0" indent="0">
              <a:lnSpc>
                <a:spcPct val="100000"/>
              </a:lnSpc>
              <a:buNone/>
            </a:pPr>
            <a:r>
              <a:rPr lang="en-US" sz="2400" dirty="0"/>
              <a:t>They use it to:</a:t>
            </a:r>
          </a:p>
          <a:p>
            <a:pPr marL="342900" indent="-342900">
              <a:lnSpc>
                <a:spcPct val="100000"/>
              </a:lnSpc>
              <a:buFont typeface="Arial" panose="020B0604020202020204" pitchFamily="34" charset="0"/>
              <a:buChar char="•"/>
            </a:pPr>
            <a:r>
              <a:rPr lang="en-US" sz="2400" b="1" dirty="0"/>
              <a:t>Recognize when a student needs support</a:t>
            </a:r>
          </a:p>
          <a:p>
            <a:pPr marL="342900" indent="-342900">
              <a:lnSpc>
                <a:spcPct val="100000"/>
              </a:lnSpc>
              <a:buFont typeface="Arial" panose="020B0604020202020204" pitchFamily="34" charset="0"/>
              <a:buChar char="•"/>
            </a:pPr>
            <a:r>
              <a:rPr lang="en-US" sz="2400" b="1" dirty="0"/>
              <a:t>Start caring conversations </a:t>
            </a:r>
            <a:r>
              <a:rPr lang="en-US" sz="2400" dirty="0"/>
              <a:t>(“How are things going? What support would help?”)</a:t>
            </a:r>
          </a:p>
          <a:p>
            <a:pPr marL="342900" indent="-342900">
              <a:lnSpc>
                <a:spcPct val="100000"/>
              </a:lnSpc>
              <a:buFont typeface="Arial" panose="020B0604020202020204" pitchFamily="34" charset="0"/>
              <a:buChar char="•"/>
            </a:pPr>
            <a:r>
              <a:rPr lang="en-US" sz="2400" b="1" dirty="0"/>
              <a:t>Connect students with resources</a:t>
            </a:r>
            <a:r>
              <a:rPr lang="en-US" sz="2400" dirty="0"/>
              <a:t> like tutoring, TA labs, office hours</a:t>
            </a:r>
          </a:p>
          <a:p>
            <a:pPr marL="342900" indent="-342900">
              <a:lnSpc>
                <a:spcPct val="100000"/>
              </a:lnSpc>
              <a:buFont typeface="Arial" panose="020B0604020202020204" pitchFamily="34" charset="0"/>
              <a:buChar char="•"/>
            </a:pPr>
            <a:r>
              <a:rPr lang="en-US" sz="2400" b="1" dirty="0"/>
              <a:t>Recognize wins</a:t>
            </a:r>
            <a:r>
              <a:rPr lang="en-US" sz="2400" dirty="0"/>
              <a:t>, not just struggles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ounded Rectangle 3">
            <a:hlinkClick r:id="" action="ppaction://hlinkshowjump?jump=nextslide"/>
            <a:extLst>
              <a:ext uri="{FF2B5EF4-FFF2-40B4-BE49-F238E27FC236}">
                <a16:creationId xmlns:a16="http://schemas.microsoft.com/office/drawing/2014/main" id="{992EF2C4-B7C0-4EFB-2A9F-2FB9FF33C3F9}"/>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Continue the Story</a:t>
            </a:r>
          </a:p>
        </p:txBody>
      </p:sp>
    </p:spTree>
    <p:extLst>
      <p:ext uri="{BB962C8B-B14F-4D97-AF65-F5344CB8AC3E}">
        <p14:creationId xmlns:p14="http://schemas.microsoft.com/office/powerpoint/2010/main" val="342810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348238-2FA5-6EAC-96F8-A21A3B199088}"/>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76F2851-CD7C-4971-B88F-669BCE866E07}"/>
              </a:ext>
            </a:extLst>
          </p:cNvPr>
          <p:cNvSpPr>
            <a:spLocks noGrp="1"/>
          </p:cNvSpPr>
          <p:nvPr>
            <p:ph type="title" idx="4294967295"/>
          </p:nvPr>
        </p:nvSpPr>
        <p:spPr>
          <a:xfrm>
            <a:off x="584474" y="759662"/>
            <a:ext cx="4412021" cy="4986230"/>
          </a:xfrm>
        </p:spPr>
        <p:txBody>
          <a:bodyPr vert="horz" lIns="91440" tIns="45720" rIns="91440" bIns="45720" rtlCol="0" anchor="b">
            <a:noAutofit/>
          </a:bodyPr>
          <a:lstStyle/>
          <a:p>
            <a:pPr algn="r"/>
            <a:r>
              <a:rPr lang="en-US" sz="3200" kern="1200">
                <a:solidFill>
                  <a:srgbClr val="FFFFFF"/>
                </a:solidFill>
                <a:latin typeface="+mj-lt"/>
              </a:rPr>
              <a:t>Mid-semester, Sarah </a:t>
            </a:r>
            <a:r>
              <a:rPr lang="en-US" sz="3200" kern="1200">
                <a:solidFill>
                  <a:srgbClr val="FFFFFF"/>
                </a:solidFill>
                <a:effectLst/>
                <a:latin typeface="+mj-lt"/>
              </a:rPr>
              <a:t>gets a calling </a:t>
            </a:r>
            <a:r>
              <a:rPr lang="en-US" sz="3200" kern="1200">
                <a:solidFill>
                  <a:srgbClr val="FFFFFF"/>
                </a:solidFill>
                <a:latin typeface="+mj-lt"/>
              </a:rPr>
              <a:t>at church as</a:t>
            </a:r>
            <a:r>
              <a:rPr lang="en-US" sz="3200" kern="1200">
                <a:solidFill>
                  <a:srgbClr val="FFFFFF"/>
                </a:solidFill>
                <a:effectLst/>
                <a:latin typeface="+mj-lt"/>
              </a:rPr>
              <a:t> a Sunday School teacher. She’s nervous, but the new role helps her feel like she belongs somewhere on campus.</a:t>
            </a:r>
            <a:r>
              <a:rPr lang="en-US" sz="3200" kern="1200">
                <a:solidFill>
                  <a:srgbClr val="FFFFFF"/>
                </a:solidFill>
                <a:latin typeface="+mj-lt"/>
              </a:rPr>
              <a:t> Her ministering sisters and brothers also drop by one night with cookies as an encouraging gift. </a:t>
            </a:r>
            <a:endParaRPr lang="en-US" sz="3200" kern="1200">
              <a:solidFill>
                <a:srgbClr val="FFFFFF"/>
              </a:solidFill>
              <a:effectLst/>
              <a:latin typeface="+mj-lt"/>
            </a:endParaRPr>
          </a:p>
        </p:txBody>
      </p:sp>
      <p:pic>
        <p:nvPicPr>
          <p:cNvPr id="2" name="Picture 1" descr="A group of women looking at a tablet&#10;&#10;AI-generated content may be incorrect.">
            <a:extLst>
              <a:ext uri="{FF2B5EF4-FFF2-40B4-BE49-F238E27FC236}">
                <a16:creationId xmlns:a16="http://schemas.microsoft.com/office/drawing/2014/main" id="{2931F68E-7B2F-271C-0AE7-B04A631C5E95}"/>
              </a:ext>
            </a:extLst>
          </p:cNvPr>
          <p:cNvPicPr>
            <a:picLocks noChangeAspect="1"/>
          </p:cNvPicPr>
          <p:nvPr/>
        </p:nvPicPr>
        <p:blipFill>
          <a:blip r:embed="rId2"/>
          <a:stretch>
            <a:fillRect/>
          </a:stretch>
        </p:blipFill>
        <p:spPr>
          <a:xfrm>
            <a:off x="6096000" y="1542009"/>
            <a:ext cx="5608320" cy="3729532"/>
          </a:xfrm>
          <a:prstGeom prst="rect">
            <a:avLst/>
          </a:prstGeom>
        </p:spPr>
      </p:pic>
    </p:spTree>
    <p:extLst>
      <p:ext uri="{BB962C8B-B14F-4D97-AF65-F5344CB8AC3E}">
        <p14:creationId xmlns:p14="http://schemas.microsoft.com/office/powerpoint/2010/main" val="14161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17D9C2-A681-3EE6-9E4D-6A8080884AE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ox of butter and a butter stick&#10;&#10;AI-generated content may be incorrect.">
            <a:extLst>
              <a:ext uri="{FF2B5EF4-FFF2-40B4-BE49-F238E27FC236}">
                <a16:creationId xmlns:a16="http://schemas.microsoft.com/office/drawing/2014/main" id="{85EC6117-2884-6FD1-283D-3E8D3738D27A}"/>
              </a:ext>
            </a:extLst>
          </p:cNvPr>
          <p:cNvPicPr>
            <a:picLocks noChangeAspect="1"/>
          </p:cNvPicPr>
          <p:nvPr/>
        </p:nvPicPr>
        <p:blipFill>
          <a:blip r:embed="rId2"/>
          <a:srcRect l="11485" r="11813" b="9091"/>
          <a:stretch>
            <a:fillRect/>
          </a:stretch>
        </p:blipFill>
        <p:spPr>
          <a:xfrm>
            <a:off x="3523488" y="10"/>
            <a:ext cx="8668512" cy="6857990"/>
          </a:xfrm>
          <a:prstGeom prst="rect">
            <a:avLst/>
          </a:prstGeom>
        </p:spPr>
      </p:pic>
      <p:sp>
        <p:nvSpPr>
          <p:cNvPr id="33" name="Rectangle 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0BC27B-0EF6-94CC-2DDC-4854670BC787}"/>
              </a:ext>
            </a:extLst>
          </p:cNvPr>
          <p:cNvSpPr>
            <a:spLocks noGrp="1"/>
          </p:cNvSpPr>
          <p:nvPr>
            <p:ph type="title" idx="4294967295"/>
          </p:nvPr>
        </p:nvSpPr>
        <p:spPr>
          <a:xfrm>
            <a:off x="483981" y="2946363"/>
            <a:ext cx="4023360" cy="3204134"/>
          </a:xfrm>
        </p:spPr>
        <p:txBody>
          <a:bodyPr vert="horz" lIns="91440" tIns="45720" rIns="91440" bIns="45720" rtlCol="0" anchor="b">
            <a:noAutofit/>
          </a:bodyPr>
          <a:lstStyle/>
          <a:p>
            <a:r>
              <a:rPr lang="en-US" sz="3600">
                <a:solidFill>
                  <a:schemeClr val="bg1"/>
                </a:solidFill>
              </a:rPr>
              <a:t>However, soon after, Sarah’s apartment starts to feel cramped. One roommate always leaves dishes in the sink, and the tension is thick enough to cut with a butter knife.</a:t>
            </a: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4FC091E-79DE-831B-06F7-58629972124E}"/>
              </a:ext>
            </a:extLst>
          </p:cNvPr>
          <p:cNvPicPr>
            <a:picLocks noChangeAspect="1"/>
          </p:cNvPicPr>
          <p:nvPr/>
        </p:nvPicPr>
        <p:blipFill>
          <a:blip r:embed="rId3"/>
          <a:stretch>
            <a:fillRect/>
          </a:stretch>
        </p:blipFill>
        <p:spPr>
          <a:xfrm>
            <a:off x="4343400" y="3786449"/>
            <a:ext cx="1752600" cy="2717800"/>
          </a:xfrm>
          <a:prstGeom prst="rect">
            <a:avLst/>
          </a:prstGeom>
        </p:spPr>
      </p:pic>
    </p:spTree>
    <p:extLst>
      <p:ext uri="{BB962C8B-B14F-4D97-AF65-F5344CB8AC3E}">
        <p14:creationId xmlns:p14="http://schemas.microsoft.com/office/powerpoint/2010/main" val="28973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85EB2-ABE6-E7D3-543A-361D27A29F6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itting in a car with another person in the back&#10;&#10;AI-generated content may be incorrect.">
            <a:extLst>
              <a:ext uri="{FF2B5EF4-FFF2-40B4-BE49-F238E27FC236}">
                <a16:creationId xmlns:a16="http://schemas.microsoft.com/office/drawing/2014/main" id="{F61AE08F-115C-0AE3-7F14-06B2E01B99C3}"/>
              </a:ext>
            </a:extLst>
          </p:cNvPr>
          <p:cNvPicPr>
            <a:picLocks noChangeAspect="1"/>
          </p:cNvPicPr>
          <p:nvPr/>
        </p:nvPicPr>
        <p:blipFill>
          <a:blip r:embed="rId2"/>
          <a:srcRect t="8333" b="16667"/>
          <a:stretch>
            <a:fillRect/>
          </a:stretch>
        </p:blipFill>
        <p:spPr>
          <a:xfrm>
            <a:off x="20" y="-22"/>
            <a:ext cx="12191977" cy="6858022"/>
          </a:xfrm>
          <a:prstGeom prst="rect">
            <a:avLst/>
          </a:prstGeom>
        </p:spPr>
      </p:pic>
      <p:sp>
        <p:nvSpPr>
          <p:cNvPr id="33" name="Rectangle 3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E2C74B-F4A4-5CEB-BDDD-F613DDA05629}"/>
              </a:ext>
            </a:extLst>
          </p:cNvPr>
          <p:cNvSpPr>
            <a:spLocks noGrp="1"/>
          </p:cNvSpPr>
          <p:nvPr>
            <p:ph type="title" idx="4294967295"/>
          </p:nvPr>
        </p:nvSpPr>
        <p:spPr>
          <a:xfrm>
            <a:off x="643466" y="643467"/>
            <a:ext cx="5452529" cy="3569242"/>
          </a:xfrm>
        </p:spPr>
        <p:txBody>
          <a:bodyPr vert="horz" lIns="91440" tIns="45720" rIns="91440" bIns="45720" rtlCol="0" anchor="t">
            <a:normAutofit/>
          </a:bodyPr>
          <a:lstStyle/>
          <a:p>
            <a:r>
              <a:rPr lang="en-US" sz="4000">
                <a:solidFill>
                  <a:srgbClr val="FFFFFF"/>
                </a:solidFill>
              </a:rPr>
              <a:t>Not knowing if she should approach her roommates, Sarah reaches out to her peer mentor​, and they offer her some good advice.</a:t>
            </a:r>
          </a:p>
        </p:txBody>
      </p:sp>
      <p:sp>
        <p:nvSpPr>
          <p:cNvPr id="35" name="Rectangle 3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47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882214-9E5A-D0AD-EB51-0835185C106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359765-11C8-18EA-FE8D-9D78E8C6EEEE}"/>
              </a:ext>
            </a:extLst>
          </p:cNvPr>
          <p:cNvSpPr>
            <a:spLocks noGrp="1"/>
          </p:cNvSpPr>
          <p:nvPr>
            <p:ph type="title"/>
          </p:nvPr>
        </p:nvSpPr>
        <p:spPr>
          <a:xfrm>
            <a:off x="1524000" y="1716587"/>
            <a:ext cx="9144000" cy="2387600"/>
          </a:xfrm>
        </p:spPr>
        <p:txBody>
          <a:bodyPr vert="horz" lIns="91440" tIns="45720" rIns="91440" bIns="45720" rtlCol="0" anchor="b">
            <a:normAutofit fontScale="90000"/>
          </a:bodyPr>
          <a:lstStyle/>
          <a:p>
            <a:pPr algn="ctr"/>
            <a:r>
              <a:rPr lang="en-US" sz="4000"/>
              <a:t>How can Sarah approach this? Should</a:t>
            </a:r>
            <a:r>
              <a:rPr lang="en-US" sz="4000" kern="1200">
                <a:effectLst/>
                <a:latin typeface="+mj-lt"/>
                <a:ea typeface="+mj-ea"/>
                <a:cs typeface="+mj-cs"/>
              </a:rPr>
              <a:t> </a:t>
            </a:r>
            <a:r>
              <a:rPr lang="en-US" sz="4000"/>
              <a:t>she </a:t>
            </a:r>
            <a:r>
              <a:rPr lang="en-US" sz="4000" kern="1200">
                <a:effectLst/>
                <a:latin typeface="+mj-lt"/>
                <a:ea typeface="+mj-ea"/>
                <a:cs typeface="+mj-cs"/>
              </a:rPr>
              <a:t>go talk to her roommates about the dishes or should she stay quiet try to not let herself get bothered by it?</a:t>
            </a:r>
            <a:br>
              <a:rPr lang="en-US" sz="4000" kern="1200">
                <a:effectLst/>
              </a:rPr>
            </a:br>
            <a:endParaRPr lang="en-US" sz="40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338CA387-D7CD-605E-066C-324477E319F8}"/>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dirty="0">
                <a:solidFill>
                  <a:schemeClr val="tx1"/>
                </a:solidFill>
                <a:effectLst/>
                <a:latin typeface="+mn-lt"/>
                <a:ea typeface="+mn-ea"/>
                <a:cs typeface="+mn-cs"/>
              </a:rPr>
              <a:t>Choice</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99C234F6-C150-3CC7-BD58-E1F6FA3609CA}"/>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Talk it out</a:t>
            </a:r>
          </a:p>
        </p:txBody>
      </p:sp>
      <p:sp>
        <p:nvSpPr>
          <p:cNvPr id="3" name="Rounded Rectangle 2">
            <a:hlinkClick r:id="rId3" action="ppaction://hlinksldjump"/>
            <a:extLst>
              <a:ext uri="{FF2B5EF4-FFF2-40B4-BE49-F238E27FC236}">
                <a16:creationId xmlns:a16="http://schemas.microsoft.com/office/drawing/2014/main" id="{BA08D526-644F-DFCA-0DA7-7854511F31B6}"/>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Stay quiet</a:t>
            </a:r>
          </a:p>
        </p:txBody>
      </p:sp>
    </p:spTree>
    <p:extLst>
      <p:ext uri="{BB962C8B-B14F-4D97-AF65-F5344CB8AC3E}">
        <p14:creationId xmlns:p14="http://schemas.microsoft.com/office/powerpoint/2010/main" val="3703694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89054-68CF-B95B-09F8-E855FBC160A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0681B65-54EC-B67A-76C7-5179E918421A}"/>
              </a:ext>
            </a:extLst>
          </p:cNvPr>
          <p:cNvSpPr>
            <a:spLocks noGrp="1"/>
          </p:cNvSpPr>
          <p:nvPr>
            <p:ph type="title"/>
          </p:nvPr>
        </p:nvSpPr>
        <p:spPr>
          <a:xfrm>
            <a:off x="838200" y="1641752"/>
            <a:ext cx="4391025" cy="1323439"/>
          </a:xfrm>
        </p:spPr>
        <p:txBody>
          <a:bodyPr anchor="t">
            <a:normAutofit/>
          </a:bodyPr>
          <a:lstStyle/>
          <a:p>
            <a:r>
              <a:rPr lang="en-US" sz="4000">
                <a:solidFill>
                  <a:schemeClr val="bg1"/>
                </a:solidFill>
                <a:effectLst/>
                <a:latin typeface="Helvetica" pitchFamily="2" charset="0"/>
              </a:rPr>
              <a:t>Talk to Them</a:t>
            </a:r>
            <a:endParaRPr lang="en-US" sz="4000">
              <a:solidFill>
                <a:schemeClr val="bg1"/>
              </a:solidFill>
            </a:endParaRPr>
          </a:p>
        </p:txBody>
      </p:sp>
      <p:sp>
        <p:nvSpPr>
          <p:cNvPr id="5" name="Content Placeholder 4">
            <a:extLst>
              <a:ext uri="{FF2B5EF4-FFF2-40B4-BE49-F238E27FC236}">
                <a16:creationId xmlns:a16="http://schemas.microsoft.com/office/drawing/2014/main" id="{C4EC7F30-72A4-6B13-163A-043CAFB2ABF7}"/>
              </a:ext>
            </a:extLst>
          </p:cNvPr>
          <p:cNvSpPr>
            <a:spLocks noGrp="1"/>
          </p:cNvSpPr>
          <p:nvPr>
            <p:ph idx="1"/>
          </p:nvPr>
        </p:nvSpPr>
        <p:spPr>
          <a:xfrm>
            <a:off x="838200" y="2638400"/>
            <a:ext cx="4391025" cy="2454300"/>
          </a:xfrm>
        </p:spPr>
        <p:txBody>
          <a:bodyPr vert="horz" lIns="91440" tIns="45720" rIns="91440" bIns="45720" rtlCol="0" anchor="t">
            <a:noAutofit/>
          </a:bodyPr>
          <a:lstStyle/>
          <a:p>
            <a:pPr marL="0" indent="0">
              <a:buNone/>
            </a:pPr>
            <a:r>
              <a:rPr lang="en-US">
                <a:solidFill>
                  <a:schemeClr val="bg1">
                    <a:alpha val="80000"/>
                  </a:schemeClr>
                </a:solidFill>
              </a:rPr>
              <a:t>She chooses to talk. It’s an awkward conversation—her voice trembles a little—but they all agree to work on being more considerate. The apartment starts to feel more like a home, and Sarah’s glad she didn’t keep it all inside.</a:t>
            </a:r>
          </a:p>
        </p:txBody>
      </p:sp>
      <p:pic>
        <p:nvPicPr>
          <p:cNvPr id="3" name="Picture 2" descr="A person wearing headphones&#10;&#10;AI-generated content may be incorrect.">
            <a:extLst>
              <a:ext uri="{FF2B5EF4-FFF2-40B4-BE49-F238E27FC236}">
                <a16:creationId xmlns:a16="http://schemas.microsoft.com/office/drawing/2014/main" id="{CA457F55-5E54-C425-E01F-6244F517569D}"/>
              </a:ext>
            </a:extLst>
          </p:cNvPr>
          <p:cNvPicPr>
            <a:picLocks noChangeAspect="1"/>
          </p:cNvPicPr>
          <p:nvPr/>
        </p:nvPicPr>
        <p:blipFill>
          <a:blip r:embed="rId2"/>
          <a:stretch>
            <a:fillRect/>
          </a:stretch>
        </p:blipFill>
        <p:spPr>
          <a:xfrm>
            <a:off x="5232399" y="355038"/>
            <a:ext cx="6926087" cy="3896276"/>
          </a:xfrm>
          <a:prstGeom prst="rect">
            <a:avLst/>
          </a:prstGeom>
        </p:spPr>
      </p:pic>
      <p:sp>
        <p:nvSpPr>
          <p:cNvPr id="6" name="Rounded Rectangle 1">
            <a:hlinkClick r:id="rId3" action="ppaction://hlinksldjump"/>
            <a:extLst>
              <a:ext uri="{FF2B5EF4-FFF2-40B4-BE49-F238E27FC236}">
                <a16:creationId xmlns:a16="http://schemas.microsoft.com/office/drawing/2014/main" id="{85272973-BE09-2DF0-2C1A-C55C4430B7CD}"/>
              </a:ext>
            </a:extLst>
          </p:cNvPr>
          <p:cNvSpPr/>
          <p:nvPr/>
        </p:nvSpPr>
        <p:spPr>
          <a:xfrm>
            <a:off x="9232977" y="5500682"/>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Why Peer Mentors</a:t>
            </a:r>
          </a:p>
        </p:txBody>
      </p:sp>
    </p:spTree>
    <p:extLst>
      <p:ext uri="{BB962C8B-B14F-4D97-AF65-F5344CB8AC3E}">
        <p14:creationId xmlns:p14="http://schemas.microsoft.com/office/powerpoint/2010/main" val="146726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5ED55F-9B58-A528-C339-300D79A4F3D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3955BC-78C9-7E52-4852-DE31B6F00CDB}"/>
              </a:ext>
            </a:extLst>
          </p:cNvPr>
          <p:cNvSpPr>
            <a:spLocks noGrp="1"/>
          </p:cNvSpPr>
          <p:nvPr>
            <p:ph type="title"/>
          </p:nvPr>
        </p:nvSpPr>
        <p:spPr>
          <a:xfrm>
            <a:off x="697089" y="1280508"/>
            <a:ext cx="4391025" cy="1323439"/>
          </a:xfrm>
        </p:spPr>
        <p:txBody>
          <a:bodyPr anchor="t">
            <a:normAutofit/>
          </a:bodyPr>
          <a:lstStyle/>
          <a:p>
            <a:r>
              <a:rPr lang="en-US" sz="4000">
                <a:solidFill>
                  <a:schemeClr val="bg1"/>
                </a:solidFill>
                <a:effectLst/>
                <a:latin typeface="Helvetica" pitchFamily="2" charset="0"/>
              </a:rPr>
              <a:t>Stay Quiet:</a:t>
            </a:r>
            <a:endParaRPr lang="en-US" sz="4000">
              <a:solidFill>
                <a:schemeClr val="bg1"/>
              </a:solidFill>
            </a:endParaRPr>
          </a:p>
        </p:txBody>
      </p:sp>
      <p:sp>
        <p:nvSpPr>
          <p:cNvPr id="5" name="Content Placeholder 4">
            <a:extLst>
              <a:ext uri="{FF2B5EF4-FFF2-40B4-BE49-F238E27FC236}">
                <a16:creationId xmlns:a16="http://schemas.microsoft.com/office/drawing/2014/main" id="{05D5D4DA-13F1-8A91-C375-78F651547048}"/>
              </a:ext>
            </a:extLst>
          </p:cNvPr>
          <p:cNvSpPr>
            <a:spLocks noGrp="1"/>
          </p:cNvSpPr>
          <p:nvPr>
            <p:ph idx="1"/>
          </p:nvPr>
        </p:nvSpPr>
        <p:spPr>
          <a:xfrm>
            <a:off x="702733" y="2418267"/>
            <a:ext cx="4391025" cy="2454300"/>
          </a:xfrm>
        </p:spPr>
        <p:txBody>
          <a:bodyPr vert="horz" lIns="91440" tIns="45720" rIns="91440" bIns="45720" rtlCol="0" anchor="t">
            <a:noAutofit/>
          </a:bodyPr>
          <a:lstStyle/>
          <a:p>
            <a:pPr marL="0" indent="0">
              <a:buNone/>
            </a:pPr>
            <a:r>
              <a:rPr lang="en-US">
                <a:solidFill>
                  <a:schemeClr val="bg1">
                    <a:alpha val="80000"/>
                  </a:schemeClr>
                </a:solidFill>
              </a:rPr>
              <a:t>She stays quiet. The tension doesn’t go away, but she learns to carve out her own space, focusing on what she can control. She still wishes she’d spoken up, but she also learns that sometimes it’s okay to let things slide.</a:t>
            </a:r>
          </a:p>
        </p:txBody>
      </p:sp>
      <p:pic>
        <p:nvPicPr>
          <p:cNvPr id="3" name="Picture 2">
            <a:extLst>
              <a:ext uri="{FF2B5EF4-FFF2-40B4-BE49-F238E27FC236}">
                <a16:creationId xmlns:a16="http://schemas.microsoft.com/office/drawing/2014/main" id="{8BECE674-2158-EE83-42C9-1332515FBCD0}"/>
              </a:ext>
            </a:extLst>
          </p:cNvPr>
          <p:cNvPicPr>
            <a:picLocks noChangeAspect="1"/>
          </p:cNvPicPr>
          <p:nvPr/>
        </p:nvPicPr>
        <p:blipFill>
          <a:blip r:embed="rId2"/>
          <a:stretch>
            <a:fillRect/>
          </a:stretch>
        </p:blipFill>
        <p:spPr>
          <a:xfrm>
            <a:off x="6095999" y="1941063"/>
            <a:ext cx="5260976" cy="2936850"/>
          </a:xfrm>
          <a:prstGeom prst="rect">
            <a:avLst/>
          </a:prstGeom>
        </p:spPr>
      </p:pic>
      <p:sp>
        <p:nvSpPr>
          <p:cNvPr id="6" name="Rounded Rectangle 1">
            <a:hlinkClick r:id="rId3" action="ppaction://hlinksldjump"/>
            <a:extLst>
              <a:ext uri="{FF2B5EF4-FFF2-40B4-BE49-F238E27FC236}">
                <a16:creationId xmlns:a16="http://schemas.microsoft.com/office/drawing/2014/main" id="{CD0C9C5A-EFAC-5985-3EFD-0A2EFA8199B8}"/>
              </a:ext>
            </a:extLst>
          </p:cNvPr>
          <p:cNvSpPr/>
          <p:nvPr/>
        </p:nvSpPr>
        <p:spPr>
          <a:xfrm>
            <a:off x="9322622" y="5465495"/>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t>Why Peer Mentors</a:t>
            </a:r>
          </a:p>
        </p:txBody>
      </p:sp>
    </p:spTree>
    <p:extLst>
      <p:ext uri="{BB962C8B-B14F-4D97-AF65-F5344CB8AC3E}">
        <p14:creationId xmlns:p14="http://schemas.microsoft.com/office/powerpoint/2010/main" val="36126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228F-11F8-9492-A023-66C701267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9C1EC-3495-C5C9-E4F0-4796CC5C3DE0}"/>
              </a:ext>
            </a:extLst>
          </p:cNvPr>
          <p:cNvSpPr>
            <a:spLocks noGrp="1"/>
          </p:cNvSpPr>
          <p:nvPr>
            <p:ph type="title"/>
          </p:nvPr>
        </p:nvSpPr>
        <p:spPr/>
        <p:txBody>
          <a:bodyPr/>
          <a:lstStyle/>
          <a:p>
            <a:r>
              <a:rPr lang="en-US"/>
              <a:t>Why Peer Mentors Matter</a:t>
            </a:r>
          </a:p>
        </p:txBody>
      </p:sp>
      <p:sp>
        <p:nvSpPr>
          <p:cNvPr id="3" name="Content Placeholder 2">
            <a:extLst>
              <a:ext uri="{FF2B5EF4-FFF2-40B4-BE49-F238E27FC236}">
                <a16:creationId xmlns:a16="http://schemas.microsoft.com/office/drawing/2014/main" id="{06F5012F-8D24-77F1-0623-CA3EA1FAE7C5}"/>
              </a:ext>
            </a:extLst>
          </p:cNvPr>
          <p:cNvSpPr>
            <a:spLocks noGrp="1"/>
          </p:cNvSpPr>
          <p:nvPr>
            <p:ph idx="1"/>
          </p:nvPr>
        </p:nvSpPr>
        <p:spPr>
          <a:xfrm>
            <a:off x="838200" y="1436914"/>
            <a:ext cx="10515600" cy="4740049"/>
          </a:xfrm>
        </p:spPr>
        <p:txBody>
          <a:bodyPr vert="horz" lIns="91440" tIns="45720" rIns="91440" bIns="45720" rtlCol="0" anchor="t">
            <a:normAutofit fontScale="85000" lnSpcReduction="20000"/>
          </a:bodyPr>
          <a:lstStyle/>
          <a:p>
            <a:pPr marL="0" indent="0">
              <a:lnSpc>
                <a:spcPct val="120000"/>
              </a:lnSpc>
              <a:buNone/>
            </a:pPr>
            <a:r>
              <a:rPr lang="en-US" sz="3200"/>
              <a:t>Peer Mentors aren’t just campus tour guides. They’re trained to help students:</a:t>
            </a:r>
          </a:p>
          <a:p>
            <a:pPr marL="0" indent="0">
              <a:buNone/>
            </a:pPr>
            <a:endParaRPr lang="en-US" sz="1100"/>
          </a:p>
          <a:p>
            <a:pPr marL="457200" indent="-457200">
              <a:buFont typeface="Arial" panose="020B0604020202020204" pitchFamily="34" charset="0"/>
              <a:buChar char="•"/>
            </a:pPr>
            <a:r>
              <a:rPr lang="en-US" sz="3200"/>
              <a:t>Navigate tough decisions (classes, majors, stress, life)</a:t>
            </a:r>
          </a:p>
          <a:p>
            <a:pPr marL="457200" indent="-457200">
              <a:buFont typeface="Arial" panose="020B0604020202020204" pitchFamily="34" charset="0"/>
              <a:buChar char="•"/>
            </a:pPr>
            <a:r>
              <a:rPr lang="en-US" sz="3200"/>
              <a:t>Stay on track academically and socially</a:t>
            </a:r>
          </a:p>
          <a:p>
            <a:pPr marL="457200" indent="-457200">
              <a:buFont typeface="Arial" panose="020B0604020202020204" pitchFamily="34" charset="0"/>
              <a:buChar char="•"/>
            </a:pPr>
            <a:r>
              <a:rPr lang="en-US" sz="3200"/>
              <a:t>Understand when (and how) to ask for help</a:t>
            </a:r>
          </a:p>
          <a:p>
            <a:pPr marL="457200" indent="-457200">
              <a:buFont typeface="Arial" panose="020B0604020202020204" pitchFamily="34" charset="0"/>
              <a:buChar char="•"/>
            </a:pPr>
            <a:r>
              <a:rPr lang="en-US" sz="3200"/>
              <a:t>Get connected to campus resources that actually work</a:t>
            </a:r>
          </a:p>
          <a:p>
            <a:pPr marL="457200" indent="-457200">
              <a:buFont typeface="Arial" panose="020B0604020202020204" pitchFamily="34" charset="0"/>
              <a:buChar char="•"/>
            </a:pPr>
            <a:r>
              <a:rPr lang="en-US" sz="3200"/>
              <a:t>Feel seen and supported—by someone who’s been there</a:t>
            </a:r>
          </a:p>
          <a:p>
            <a:pPr marL="457200" indent="-457200">
              <a:buFont typeface="Arial" panose="020B0604020202020204" pitchFamily="34" charset="0"/>
              <a:buChar char="•"/>
            </a:pPr>
            <a:r>
              <a:rPr lang="en-US" sz="3200"/>
              <a:t>Get help exploring clubs and campus jobs</a:t>
            </a:r>
          </a:p>
          <a:p>
            <a:pPr marL="457200" indent="-457200">
              <a:buFont typeface="Arial" panose="020B0604020202020204" pitchFamily="34" charset="0"/>
              <a:buChar char="•"/>
            </a:pPr>
            <a:r>
              <a:rPr lang="en-US" sz="3200"/>
              <a:t>Walk through registration and deadlines</a:t>
            </a:r>
          </a:p>
          <a:p>
            <a:pPr marL="457200" indent="-457200"/>
            <a:r>
              <a:rPr lang="en-US" sz="3200"/>
              <a:t>And so much more!</a:t>
            </a:r>
          </a:p>
        </p:txBody>
      </p:sp>
      <p:sp>
        <p:nvSpPr>
          <p:cNvPr id="4" name="Rounded Rectangle 3">
            <a:hlinkClick r:id="" action="ppaction://hlinkshowjump?jump=nextslide"/>
            <a:extLst>
              <a:ext uri="{FF2B5EF4-FFF2-40B4-BE49-F238E27FC236}">
                <a16:creationId xmlns:a16="http://schemas.microsoft.com/office/drawing/2014/main" id="{EFC6D773-A2BE-8094-04BB-76957FD672BF}"/>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39105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570BD1-664C-090E-7FD8-7CB55A1FE4A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ego figure holding a plate in a kitchen&#10;&#10;AI-generated content may be incorrect.">
            <a:extLst>
              <a:ext uri="{FF2B5EF4-FFF2-40B4-BE49-F238E27FC236}">
                <a16:creationId xmlns:a16="http://schemas.microsoft.com/office/drawing/2014/main" id="{7C436C5B-84F4-83B9-26D4-E54B7E1A68B5}"/>
              </a:ext>
            </a:extLst>
          </p:cNvPr>
          <p:cNvPicPr>
            <a:picLocks noChangeAspect="1"/>
          </p:cNvPicPr>
          <p:nvPr/>
        </p:nvPicPr>
        <p:blipFill>
          <a:blip r:embed="rId3"/>
          <a:srcRect l="28219" t="9091" r="23520" b="1"/>
          <a:stretch>
            <a:fillRect/>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D4C1B5-6259-F6E4-4875-105E32CB7646}"/>
              </a:ext>
            </a:extLst>
          </p:cNvPr>
          <p:cNvSpPr>
            <a:spLocks noGrp="1"/>
          </p:cNvSpPr>
          <p:nvPr>
            <p:ph type="title" idx="4294967295"/>
          </p:nvPr>
        </p:nvSpPr>
        <p:spPr>
          <a:xfrm>
            <a:off x="477981" y="922494"/>
            <a:ext cx="5722245" cy="4565740"/>
          </a:xfrm>
        </p:spPr>
        <p:txBody>
          <a:bodyPr vert="horz" lIns="91440" tIns="45720" rIns="91440" bIns="45720" rtlCol="0" anchor="b">
            <a:noAutofit/>
          </a:bodyPr>
          <a:lstStyle/>
          <a:p>
            <a:pPr marL="0" indent="0"/>
            <a:r>
              <a:rPr lang="en-US" sz="4000">
                <a:solidFill>
                  <a:schemeClr val="bg1"/>
                </a:solidFill>
              </a:rPr>
              <a:t>By October, Sarah’s feeling worn down. She’s got two huge projects due in the same week, homesickness that sneaks up in the quiet moments, and that nagging doubt about her major.</a:t>
            </a:r>
          </a:p>
        </p:txBody>
      </p:sp>
    </p:spTree>
    <p:extLst>
      <p:ext uri="{BB962C8B-B14F-4D97-AF65-F5344CB8AC3E}">
        <p14:creationId xmlns:p14="http://schemas.microsoft.com/office/powerpoint/2010/main" val="86499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90B5B-ACA8-2991-A16D-A665FF7B15E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tanding in front of a store&#10;&#10;AI-generated content may be incorrect.">
            <a:extLst>
              <a:ext uri="{FF2B5EF4-FFF2-40B4-BE49-F238E27FC236}">
                <a16:creationId xmlns:a16="http://schemas.microsoft.com/office/drawing/2014/main" id="{BDD64B47-0F70-3665-3620-A7160208DC00}"/>
              </a:ext>
            </a:extLst>
          </p:cNvPr>
          <p:cNvPicPr>
            <a:picLocks noChangeAspect="1"/>
          </p:cNvPicPr>
          <p:nvPr/>
        </p:nvPicPr>
        <p:blipFill>
          <a:blip r:embed="rId3"/>
          <a:stretch>
            <a:fillRect/>
          </a:stretch>
        </p:blipFill>
        <p:spPr>
          <a:xfrm>
            <a:off x="621675" y="1697463"/>
            <a:ext cx="6589537" cy="3459506"/>
          </a:xfrm>
          <a:prstGeom prst="rect">
            <a:avLst/>
          </a:prstGeom>
        </p:spPr>
      </p:pic>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74DD61-4A1C-D8E1-95D5-E1C14FA5CD5C}"/>
              </a:ext>
            </a:extLst>
          </p:cNvPr>
          <p:cNvSpPr>
            <a:spLocks noGrp="1"/>
          </p:cNvSpPr>
          <p:nvPr>
            <p:ph type="title" idx="4294967295"/>
          </p:nvPr>
        </p:nvSpPr>
        <p:spPr>
          <a:xfrm>
            <a:off x="7832887" y="2321936"/>
            <a:ext cx="3197660" cy="3125746"/>
          </a:xfrm>
        </p:spPr>
        <p:txBody>
          <a:bodyPr vert="horz" lIns="91440" tIns="45720" rIns="91440" bIns="45720" rtlCol="0" anchor="b">
            <a:noAutofit/>
          </a:bodyPr>
          <a:lstStyle/>
          <a:p>
            <a:r>
              <a:rPr lang="en-US" sz="2800" kern="1200">
                <a:latin typeface="+mj-lt"/>
                <a:ea typeface="+mj-ea"/>
                <a:cs typeface="+mj-cs"/>
              </a:rPr>
              <a:t>Her parents say goodbye over a dinner of burgers and fries and wish her luck at NSO the next day. Sarah's already received a text from her peer mentor and is excited to meet them.  </a:t>
            </a:r>
            <a:br>
              <a:rPr lang="en-US" sz="2800" kern="1200"/>
            </a:br>
            <a:endParaRPr lang="en-US" sz="2800" kern="1200">
              <a:latin typeface="+mj-lt"/>
            </a:endParaRPr>
          </a:p>
        </p:txBody>
      </p:sp>
      <p:pic>
        <p:nvPicPr>
          <p:cNvPr id="5" name="Picture 4" descr="A name tag with a red and white background&#10;&#10;AI-generated content may be incorrect.">
            <a:extLst>
              <a:ext uri="{FF2B5EF4-FFF2-40B4-BE49-F238E27FC236}">
                <a16:creationId xmlns:a16="http://schemas.microsoft.com/office/drawing/2014/main" id="{B24B0D83-5654-E4BE-3024-A092B5CAEDAE}"/>
              </a:ext>
            </a:extLst>
          </p:cNvPr>
          <p:cNvPicPr>
            <a:picLocks noChangeAspect="1"/>
          </p:cNvPicPr>
          <p:nvPr/>
        </p:nvPicPr>
        <p:blipFill>
          <a:blip r:embed="rId4"/>
          <a:stretch>
            <a:fillRect/>
          </a:stretch>
        </p:blipFill>
        <p:spPr>
          <a:xfrm>
            <a:off x="5382928" y="3445027"/>
            <a:ext cx="713072" cy="500668"/>
          </a:xfrm>
          <a:prstGeom prst="rect">
            <a:avLst/>
          </a:prstGeom>
        </p:spPr>
      </p:pic>
    </p:spTree>
    <p:extLst>
      <p:ext uri="{BB962C8B-B14F-4D97-AF65-F5344CB8AC3E}">
        <p14:creationId xmlns:p14="http://schemas.microsoft.com/office/powerpoint/2010/main" val="17030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B8ED2-9C71-437B-CEE8-8DC0443A6EB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itting on a bench looking at a city&#10;&#10;AI-generated content may be incorrect.">
            <a:extLst>
              <a:ext uri="{FF2B5EF4-FFF2-40B4-BE49-F238E27FC236}">
                <a16:creationId xmlns:a16="http://schemas.microsoft.com/office/drawing/2014/main" id="{C61832E3-717B-2017-E61F-A84C33461E12}"/>
              </a:ext>
            </a:extLst>
          </p:cNvPr>
          <p:cNvPicPr>
            <a:picLocks noChangeAspect="1"/>
          </p:cNvPicPr>
          <p:nvPr/>
        </p:nvPicPr>
        <p:blipFill>
          <a:blip r:embed="rId2"/>
          <a:srcRect t="42578" r="1" b="14159"/>
          <a:stretch>
            <a:fillRect/>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6D5FBB7-75DA-A076-FAF1-C1A5BABAD3DE}"/>
              </a:ext>
            </a:extLst>
          </p:cNvPr>
          <p:cNvSpPr>
            <a:spLocks noGrp="1"/>
          </p:cNvSpPr>
          <p:nvPr>
            <p:ph type="title" idx="4294967295"/>
          </p:nvPr>
        </p:nvSpPr>
        <p:spPr>
          <a:xfrm>
            <a:off x="7935402" y="743447"/>
            <a:ext cx="3803517" cy="4891234"/>
          </a:xfrm>
          <a:noFill/>
        </p:spPr>
        <p:txBody>
          <a:bodyPr vert="horz" lIns="91440" tIns="45720" rIns="91440" bIns="45720" rtlCol="0" anchor="b">
            <a:noAutofit/>
          </a:bodyPr>
          <a:lstStyle/>
          <a:p>
            <a:r>
              <a:rPr lang="en-US" sz="4000"/>
              <a:t>She sees everyone else talking about winter registration—but she’s not even sure what she wants to study.</a:t>
            </a:r>
          </a:p>
        </p:txBody>
      </p:sp>
    </p:spTree>
    <p:extLst>
      <p:ext uri="{BB962C8B-B14F-4D97-AF65-F5344CB8AC3E}">
        <p14:creationId xmlns:p14="http://schemas.microsoft.com/office/powerpoint/2010/main" val="1218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E6F3E-1D94-EB38-8F40-EAD5C7196E75}"/>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FA5D584-3EB7-88C2-5FE5-B84FCA571832}"/>
              </a:ext>
            </a:extLst>
          </p:cNvPr>
          <p:cNvSpPr>
            <a:spLocks noGrp="1"/>
          </p:cNvSpPr>
          <p:nvPr>
            <p:ph type="title" idx="4294967295"/>
          </p:nvPr>
        </p:nvSpPr>
        <p:spPr>
          <a:xfrm>
            <a:off x="354105" y="488817"/>
            <a:ext cx="3222091" cy="5898183"/>
          </a:xfrm>
        </p:spPr>
        <p:txBody>
          <a:bodyPr vert="horz" lIns="91440" tIns="45720" rIns="91440" bIns="45720" rtlCol="0" anchor="t">
            <a:noAutofit/>
          </a:bodyPr>
          <a:lstStyle/>
          <a:p>
            <a:r>
              <a:rPr lang="en-US" sz="3600" kern="1200">
                <a:solidFill>
                  <a:srgbClr val="FFFFFF"/>
                </a:solidFill>
                <a:latin typeface="+mj-lt"/>
                <a:ea typeface="+mj-ea"/>
                <a:cs typeface="+mj-cs"/>
              </a:rPr>
              <a:t>She remembers her mentor telling her there are common experiences throughout the semester—how everyone feels these highs and lows, and it’s okay to not have it all figured out.</a:t>
            </a:r>
          </a:p>
        </p:txBody>
      </p:sp>
      <p:pic>
        <p:nvPicPr>
          <p:cNvPr id="5" name="Picture 4" descr="SpideyMiles | Shipping Wiki | Fandom">
            <a:extLst>
              <a:ext uri="{FF2B5EF4-FFF2-40B4-BE49-F238E27FC236}">
                <a16:creationId xmlns:a16="http://schemas.microsoft.com/office/drawing/2014/main" id="{B34C5902-73A6-700A-85E8-231CFBB67A76}"/>
              </a:ext>
            </a:extLst>
          </p:cNvPr>
          <p:cNvPicPr>
            <a:picLocks noChangeAspect="1"/>
          </p:cNvPicPr>
          <p:nvPr/>
        </p:nvPicPr>
        <p:blipFill>
          <a:blip r:embed="rId2"/>
          <a:stretch>
            <a:fillRect/>
          </a:stretch>
        </p:blipFill>
        <p:spPr>
          <a:xfrm>
            <a:off x="4502428" y="1555658"/>
            <a:ext cx="7225748" cy="3746684"/>
          </a:xfrm>
          <a:prstGeom prst="rect">
            <a:avLst/>
          </a:prstGeom>
        </p:spPr>
      </p:pic>
      <p:sp>
        <p:nvSpPr>
          <p:cNvPr id="2" name="Rounded Rectangle 1">
            <a:hlinkClick r:id="" action="ppaction://hlinkshowjump?jump=nextslide"/>
            <a:extLst>
              <a:ext uri="{FF2B5EF4-FFF2-40B4-BE49-F238E27FC236}">
                <a16:creationId xmlns:a16="http://schemas.microsoft.com/office/drawing/2014/main" id="{D5BC1CD1-2E82-A44F-0F3F-5F3A479A299C}"/>
              </a:ext>
            </a:extLst>
          </p:cNvPr>
          <p:cNvSpPr/>
          <p:nvPr/>
        </p:nvSpPr>
        <p:spPr>
          <a:xfrm>
            <a:off x="7937565" y="5914288"/>
            <a:ext cx="3790611"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Rhythm of the Semester</a:t>
            </a:r>
          </a:p>
        </p:txBody>
      </p:sp>
    </p:spTree>
    <p:extLst>
      <p:ext uri="{BB962C8B-B14F-4D97-AF65-F5344CB8AC3E}">
        <p14:creationId xmlns:p14="http://schemas.microsoft.com/office/powerpoint/2010/main" val="168318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0F1939-D348-76FC-CAAF-BEA8CC65412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school schedule&#10;&#10;Description automatically generated">
            <a:extLst>
              <a:ext uri="{FF2B5EF4-FFF2-40B4-BE49-F238E27FC236}">
                <a16:creationId xmlns:a16="http://schemas.microsoft.com/office/drawing/2014/main" id="{C7EF4C18-D8C2-9442-0274-C3CB7A1353EC}"/>
              </a:ext>
            </a:extLst>
          </p:cNvPr>
          <p:cNvPicPr>
            <a:picLocks noChangeAspect="1"/>
          </p:cNvPicPr>
          <p:nvPr/>
        </p:nvPicPr>
        <p:blipFill>
          <a:blip r:embed="rId2"/>
          <a:stretch>
            <a:fillRect/>
          </a:stretch>
        </p:blipFill>
        <p:spPr>
          <a:xfrm>
            <a:off x="812799" y="456882"/>
            <a:ext cx="10566400" cy="5943600"/>
          </a:xfrm>
          <a:prstGeom prst="rect">
            <a:avLst/>
          </a:prstGeom>
        </p:spPr>
      </p:pic>
      <p:sp>
        <p:nvSpPr>
          <p:cNvPr id="2" name="Rounded Rectangle 1">
            <a:hlinkClick r:id="" action="ppaction://hlinkshowjump?jump=nextslide"/>
            <a:extLst>
              <a:ext uri="{FF2B5EF4-FFF2-40B4-BE49-F238E27FC236}">
                <a16:creationId xmlns:a16="http://schemas.microsoft.com/office/drawing/2014/main" id="{6F3275E0-FD81-669C-ADF6-E3C88EE1675B}"/>
              </a:ext>
            </a:extLst>
          </p:cNvPr>
          <p:cNvSpPr/>
          <p:nvPr/>
        </p:nvSpPr>
        <p:spPr>
          <a:xfrm>
            <a:off x="8477404" y="6233971"/>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151374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DB55E5-E36E-0072-961E-BDCDDCC599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59001A-48EA-D993-A2DA-7B6A21CFDC2A}"/>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marL="0" indent="0" algn="ctr"/>
            <a:r>
              <a:rPr lang="en-US" sz="5400" kern="1200">
                <a:solidFill>
                  <a:schemeClr val="tx1"/>
                </a:solidFill>
                <a:latin typeface="+mj-lt"/>
                <a:ea typeface="+mj-ea"/>
                <a:cs typeface="+mj-cs"/>
              </a:rPr>
              <a:t>Should Sarah meet with her mentor and ask for help or push through alone?</a:t>
            </a:r>
          </a:p>
        </p:txBody>
      </p:sp>
      <p:sp>
        <p:nvSpPr>
          <p:cNvPr id="5" name="Content Placeholder 4">
            <a:extLst>
              <a:ext uri="{FF2B5EF4-FFF2-40B4-BE49-F238E27FC236}">
                <a16:creationId xmlns:a16="http://schemas.microsoft.com/office/drawing/2014/main" id="{2AE8DD15-FEF3-8727-A5A3-A7253E80DCCD}"/>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endParaRPr lang="en-US" sz="3600" kern="1200">
              <a:solidFill>
                <a:schemeClr val="tx1"/>
              </a:solidFill>
              <a:effectLst/>
              <a:latin typeface="+mn-lt"/>
              <a:ea typeface="+mn-ea"/>
              <a:cs typeface="+mn-cs"/>
            </a:endParaRP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C808EA73-282E-40ED-005C-DB2852D7367B}"/>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Meet with mentor</a:t>
            </a:r>
          </a:p>
        </p:txBody>
      </p:sp>
      <p:sp>
        <p:nvSpPr>
          <p:cNvPr id="3" name="Rounded Rectangle 2">
            <a:hlinkClick r:id="rId3" action="ppaction://hlinksldjump"/>
            <a:extLst>
              <a:ext uri="{FF2B5EF4-FFF2-40B4-BE49-F238E27FC236}">
                <a16:creationId xmlns:a16="http://schemas.microsoft.com/office/drawing/2014/main" id="{74FD6CEA-310A-1A4C-F1BE-BE3A0B6942FF}"/>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Push through alone</a:t>
            </a:r>
          </a:p>
        </p:txBody>
      </p:sp>
    </p:spTree>
    <p:extLst>
      <p:ext uri="{BB962C8B-B14F-4D97-AF65-F5344CB8AC3E}">
        <p14:creationId xmlns:p14="http://schemas.microsoft.com/office/powerpoint/2010/main" val="161215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412DBC-4011-9ACB-1681-9065D0B66A6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B12F13-3E7F-C4DE-892B-530B99C4CE61}"/>
              </a:ext>
            </a:extLst>
          </p:cNvPr>
          <p:cNvSpPr>
            <a:spLocks noGrp="1"/>
          </p:cNvSpPr>
          <p:nvPr>
            <p:ph type="title"/>
          </p:nvPr>
        </p:nvSpPr>
        <p:spPr>
          <a:xfrm>
            <a:off x="1044761" y="-187311"/>
            <a:ext cx="4008586" cy="4680583"/>
          </a:xfrm>
        </p:spPr>
        <p:txBody>
          <a:bodyPr anchor="ctr">
            <a:normAutofit/>
          </a:bodyPr>
          <a:lstStyle/>
          <a:p>
            <a:r>
              <a:rPr lang="en-US" sz="5200"/>
              <a:t>Meet with Mentor</a:t>
            </a:r>
          </a:p>
        </p:txBody>
      </p:sp>
      <p:sp>
        <p:nvSpPr>
          <p:cNvPr id="5" name="Content Placeholder 4">
            <a:extLst>
              <a:ext uri="{FF2B5EF4-FFF2-40B4-BE49-F238E27FC236}">
                <a16:creationId xmlns:a16="http://schemas.microsoft.com/office/drawing/2014/main" id="{69ED0764-D1E4-1E83-A4ED-C2C0AEC62646}"/>
              </a:ext>
            </a:extLst>
          </p:cNvPr>
          <p:cNvSpPr>
            <a:spLocks noGrp="1"/>
          </p:cNvSpPr>
          <p:nvPr>
            <p:ph idx="1"/>
          </p:nvPr>
        </p:nvSpPr>
        <p:spPr>
          <a:xfrm>
            <a:off x="6291923" y="1239927"/>
            <a:ext cx="4971824" cy="4680583"/>
          </a:xfrm>
        </p:spPr>
        <p:txBody>
          <a:bodyPr anchor="ctr">
            <a:normAutofit lnSpcReduction="10000"/>
          </a:bodyPr>
          <a:lstStyle/>
          <a:p>
            <a:pPr marL="0" indent="0">
              <a:lnSpc>
                <a:spcPct val="100000"/>
              </a:lnSpc>
              <a:buNone/>
            </a:pPr>
            <a:r>
              <a:rPr lang="en-US"/>
              <a:t>She meets with her mentor in the HUB, the third floor of the library where everything smells like old books and hope. They talk about time management and her fears about registration. Her mentor suggests meeting with an academic advisor, and suddenly she feels like she can breathe again.</a:t>
            </a:r>
          </a:p>
        </p:txBody>
      </p:sp>
      <p:sp>
        <p:nvSpPr>
          <p:cNvPr id="2" name="Rounded Rectangle 1">
            <a:hlinkClick r:id="rId3" action="ppaction://hlinksldjump"/>
            <a:extLst>
              <a:ext uri="{FF2B5EF4-FFF2-40B4-BE49-F238E27FC236}">
                <a16:creationId xmlns:a16="http://schemas.microsoft.com/office/drawing/2014/main" id="{684D77CD-CE7B-C239-186C-D6AD8BA8DC8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room with many chairs and tables&#10;&#10;AI-generated content may be incorrect.">
            <a:extLst>
              <a:ext uri="{FF2B5EF4-FFF2-40B4-BE49-F238E27FC236}">
                <a16:creationId xmlns:a16="http://schemas.microsoft.com/office/drawing/2014/main" id="{D15FBEEE-9861-1F54-4C09-89531EE0CAC7}"/>
              </a:ext>
            </a:extLst>
          </p:cNvPr>
          <p:cNvPicPr>
            <a:picLocks noChangeAspect="1"/>
          </p:cNvPicPr>
          <p:nvPr/>
        </p:nvPicPr>
        <p:blipFill>
          <a:blip r:embed="rId4"/>
          <a:stretch>
            <a:fillRect/>
          </a:stretch>
        </p:blipFill>
        <p:spPr>
          <a:xfrm>
            <a:off x="1312877" y="3019336"/>
            <a:ext cx="4155479" cy="2942404"/>
          </a:xfrm>
          <a:prstGeom prst="rect">
            <a:avLst/>
          </a:prstGeom>
        </p:spPr>
      </p:pic>
      <p:pic>
        <p:nvPicPr>
          <p:cNvPr id="7" name="Picture 6" descr="Cartoon character of a person and a creature&#10;&#10;AI-generated content may be incorrect.">
            <a:extLst>
              <a:ext uri="{FF2B5EF4-FFF2-40B4-BE49-F238E27FC236}">
                <a16:creationId xmlns:a16="http://schemas.microsoft.com/office/drawing/2014/main" id="{73B4D79D-6EB8-A7CC-48FE-805ECAD8A486}"/>
              </a:ext>
            </a:extLst>
          </p:cNvPr>
          <p:cNvPicPr>
            <a:picLocks noChangeAspect="1"/>
          </p:cNvPicPr>
          <p:nvPr/>
        </p:nvPicPr>
        <p:blipFill>
          <a:blip r:embed="rId5"/>
          <a:stretch>
            <a:fillRect/>
          </a:stretch>
        </p:blipFill>
        <p:spPr>
          <a:xfrm>
            <a:off x="2816961" y="4160972"/>
            <a:ext cx="1518285" cy="1804035"/>
          </a:xfrm>
          <a:prstGeom prst="rect">
            <a:avLst/>
          </a:prstGeom>
        </p:spPr>
      </p:pic>
    </p:spTree>
    <p:extLst>
      <p:ext uri="{BB962C8B-B14F-4D97-AF65-F5344CB8AC3E}">
        <p14:creationId xmlns:p14="http://schemas.microsoft.com/office/powerpoint/2010/main" val="295316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1854C-A88C-6319-A0DA-286CF40CBAE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3B17C2-1B23-35D9-949D-BC2F43476114}"/>
              </a:ext>
            </a:extLst>
          </p:cNvPr>
          <p:cNvSpPr>
            <a:spLocks noGrp="1"/>
          </p:cNvSpPr>
          <p:nvPr>
            <p:ph type="title"/>
          </p:nvPr>
        </p:nvSpPr>
        <p:spPr>
          <a:xfrm>
            <a:off x="1044761" y="42498"/>
            <a:ext cx="4008586" cy="4680583"/>
          </a:xfrm>
        </p:spPr>
        <p:txBody>
          <a:bodyPr anchor="ctr">
            <a:normAutofit/>
          </a:bodyPr>
          <a:lstStyle/>
          <a:p>
            <a:r>
              <a:rPr lang="en-US" sz="5200"/>
              <a:t>Push Through Alone</a:t>
            </a:r>
          </a:p>
        </p:txBody>
      </p:sp>
      <p:sp>
        <p:nvSpPr>
          <p:cNvPr id="5" name="Content Placeholder 4">
            <a:extLst>
              <a:ext uri="{FF2B5EF4-FFF2-40B4-BE49-F238E27FC236}">
                <a16:creationId xmlns:a16="http://schemas.microsoft.com/office/drawing/2014/main" id="{AF4FF25B-EEDC-188E-4728-F395E1A6C300}"/>
              </a:ext>
            </a:extLst>
          </p:cNvPr>
          <p:cNvSpPr>
            <a:spLocks noGrp="1"/>
          </p:cNvSpPr>
          <p:nvPr>
            <p:ph idx="1"/>
          </p:nvPr>
        </p:nvSpPr>
        <p:spPr>
          <a:xfrm>
            <a:off x="6291923" y="1088390"/>
            <a:ext cx="4971824" cy="4680583"/>
          </a:xfrm>
        </p:spPr>
        <p:txBody>
          <a:bodyPr anchor="ctr">
            <a:normAutofit lnSpcReduction="10000"/>
          </a:bodyPr>
          <a:lstStyle/>
          <a:p>
            <a:pPr marL="0" indent="0">
              <a:lnSpc>
                <a:spcPct val="100000"/>
              </a:lnSpc>
              <a:buNone/>
            </a:pPr>
            <a:r>
              <a:rPr lang="en-US" sz="3600"/>
              <a:t>She decides to push through alone. She signs up for random classes, following her friend’s schedule just so she won’t feel totally alone. It’s not a disaster, but she still feels a little lost.</a:t>
            </a:r>
          </a:p>
        </p:txBody>
      </p:sp>
      <p:sp>
        <p:nvSpPr>
          <p:cNvPr id="2" name="Rounded Rectangle 1">
            <a:hlinkClick r:id="rId3" action="ppaction://hlinksldjump"/>
            <a:extLst>
              <a:ext uri="{FF2B5EF4-FFF2-40B4-BE49-F238E27FC236}">
                <a16:creationId xmlns:a16="http://schemas.microsoft.com/office/drawing/2014/main" id="{7C1BC511-BF82-D3FF-F7B2-DE7DEF28F8F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420+ Closed Ears Stock Illustrations, Royalty-Free Vector Graphics &amp; Clip  Art - iStock | Don't want to hear, Don't hear, Cover ears">
            <a:extLst>
              <a:ext uri="{FF2B5EF4-FFF2-40B4-BE49-F238E27FC236}">
                <a16:creationId xmlns:a16="http://schemas.microsoft.com/office/drawing/2014/main" id="{6900DFBE-2CC2-2A62-33BF-74A620BE2F9B}"/>
              </a:ext>
            </a:extLst>
          </p:cNvPr>
          <p:cNvPicPr>
            <a:picLocks noChangeAspect="1"/>
          </p:cNvPicPr>
          <p:nvPr/>
        </p:nvPicPr>
        <p:blipFill>
          <a:blip r:embed="rId4"/>
          <a:stretch>
            <a:fillRect/>
          </a:stretch>
        </p:blipFill>
        <p:spPr>
          <a:xfrm>
            <a:off x="1808703" y="3315955"/>
            <a:ext cx="2905650" cy="2813540"/>
          </a:xfrm>
          <a:prstGeom prst="rect">
            <a:avLst/>
          </a:prstGeom>
        </p:spPr>
      </p:pic>
    </p:spTree>
    <p:extLst>
      <p:ext uri="{BB962C8B-B14F-4D97-AF65-F5344CB8AC3E}">
        <p14:creationId xmlns:p14="http://schemas.microsoft.com/office/powerpoint/2010/main" val="247242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B9950-187A-7CAF-5635-8746B463035B}"/>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4D35FC2-DB7B-CAA7-C9F1-05DBAD68FE4B}"/>
              </a:ext>
            </a:extLst>
          </p:cNvPr>
          <p:cNvSpPr>
            <a:spLocks noGrp="1"/>
          </p:cNvSpPr>
          <p:nvPr>
            <p:ph type="title" idx="4294967295"/>
          </p:nvPr>
        </p:nvSpPr>
        <p:spPr>
          <a:xfrm>
            <a:off x="643468" y="643467"/>
            <a:ext cx="4620584" cy="5473128"/>
          </a:xfrm>
        </p:spPr>
        <p:txBody>
          <a:bodyPr vert="horz" lIns="91440" tIns="45720" rIns="91440" bIns="45720" rtlCol="0" anchor="b">
            <a:noAutofit/>
          </a:bodyPr>
          <a:lstStyle/>
          <a:p>
            <a:r>
              <a:rPr lang="en-US" sz="3200"/>
              <a:t>November brings dark clouds and shorter days. Sarah’s feeling the weight of everything, and the breakup with her boyfriend just before Thanksgiving doesn’t help. She knows it's normal to feel a little down, but this feels bigger than her. She reaches out to her peer mentor to ask for some advice. </a:t>
            </a:r>
          </a:p>
        </p:txBody>
      </p:sp>
      <p:pic>
        <p:nvPicPr>
          <p:cNvPr id="2" name="Picture 1" descr="Mulan “Mulan's Decision” (1998) | Film Music Central">
            <a:extLst>
              <a:ext uri="{FF2B5EF4-FFF2-40B4-BE49-F238E27FC236}">
                <a16:creationId xmlns:a16="http://schemas.microsoft.com/office/drawing/2014/main" id="{9EC99810-B576-6B04-7DD4-1A999AE24ADF}"/>
              </a:ext>
            </a:extLst>
          </p:cNvPr>
          <p:cNvPicPr>
            <a:picLocks noChangeAspect="1"/>
          </p:cNvPicPr>
          <p:nvPr/>
        </p:nvPicPr>
        <p:blipFill>
          <a:blip r:embed="rId3"/>
          <a:srcRect l="23421" r="2767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3629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6D4379-87A7-5FC6-66FF-F39FC0179AC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7671624-8E36-7094-64A1-2E4F345235D8}"/>
              </a:ext>
            </a:extLst>
          </p:cNvPr>
          <p:cNvSpPr>
            <a:spLocks noGrp="1"/>
          </p:cNvSpPr>
          <p:nvPr>
            <p:ph type="title" idx="4294967295"/>
          </p:nvPr>
        </p:nvSpPr>
        <p:spPr>
          <a:xfrm>
            <a:off x="581019" y="951470"/>
            <a:ext cx="2880828" cy="5061108"/>
          </a:xfrm>
        </p:spPr>
        <p:txBody>
          <a:bodyPr vert="horz" lIns="91440" tIns="45720" rIns="91440" bIns="45720" rtlCol="0" anchor="t">
            <a:noAutofit/>
          </a:bodyPr>
          <a:lstStyle/>
          <a:p>
            <a:pPr marL="0" indent="0"/>
            <a:r>
              <a:rPr lang="en-US" sz="3200" kern="1200">
                <a:solidFill>
                  <a:srgbClr val="FFFFFF"/>
                </a:solidFill>
                <a:latin typeface="+mj-lt"/>
                <a:ea typeface="+mj-ea"/>
                <a:cs typeface="+mj-cs"/>
              </a:rPr>
              <a:t>Her mentor tells her about CAPS and Quick Care—places she can go when the blues feel bigger than she can handle. She decides to make an appointment.</a:t>
            </a:r>
          </a:p>
        </p:txBody>
      </p:sp>
      <p:pic>
        <p:nvPicPr>
          <p:cNvPr id="2" name="Picture 1" descr="A sign on a wall&#10;&#10;AI-generated content may be incorrect.">
            <a:extLst>
              <a:ext uri="{FF2B5EF4-FFF2-40B4-BE49-F238E27FC236}">
                <a16:creationId xmlns:a16="http://schemas.microsoft.com/office/drawing/2014/main" id="{D8E133B1-5706-F20B-F8E4-385954D90DE1}"/>
              </a:ext>
            </a:extLst>
          </p:cNvPr>
          <p:cNvPicPr>
            <a:picLocks noChangeAspect="1"/>
          </p:cNvPicPr>
          <p:nvPr/>
        </p:nvPicPr>
        <p:blipFill>
          <a:blip r:embed="rId3"/>
          <a:stretch>
            <a:fillRect/>
          </a:stretch>
        </p:blipFill>
        <p:spPr>
          <a:xfrm>
            <a:off x="4502428" y="1396758"/>
            <a:ext cx="7225748" cy="4064483"/>
          </a:xfrm>
          <a:prstGeom prst="rect">
            <a:avLst/>
          </a:prstGeom>
        </p:spPr>
      </p:pic>
    </p:spTree>
    <p:extLst>
      <p:ext uri="{BB962C8B-B14F-4D97-AF65-F5344CB8AC3E}">
        <p14:creationId xmlns:p14="http://schemas.microsoft.com/office/powerpoint/2010/main" val="25051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1F2FAA-C888-65A9-647E-33E391D2534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3728B3-1D01-46ED-572B-AC3413F32D8E}"/>
              </a:ext>
            </a:extLst>
          </p:cNvPr>
          <p:cNvSpPr>
            <a:spLocks noGrp="1"/>
          </p:cNvSpPr>
          <p:nvPr>
            <p:ph type="title" idx="4294967295"/>
          </p:nvPr>
        </p:nvSpPr>
        <p:spPr>
          <a:xfrm>
            <a:off x="4086330" y="1519024"/>
            <a:ext cx="6883121" cy="3936721"/>
          </a:xfrm>
        </p:spPr>
        <p:txBody>
          <a:bodyPr vert="horz" lIns="91440" tIns="45720" rIns="91440" bIns="45720" rtlCol="0" anchor="b">
            <a:normAutofit fontScale="90000"/>
          </a:bodyPr>
          <a:lstStyle/>
          <a:p>
            <a:pPr algn="ctr"/>
            <a:r>
              <a:rPr lang="en-US" sz="4000" kern="1200">
                <a:latin typeface="+mj-lt"/>
                <a:ea typeface="+mj-ea"/>
                <a:cs typeface="+mj-cs"/>
              </a:rPr>
              <a:t>That same week, her mom calls just to say she loves her, and her roommate bakes cookies for everyone. It’s small, but it’s enough to remind her she’s not alone.</a:t>
            </a:r>
            <a:r>
              <a:rPr lang="en-US" sz="4000"/>
              <a:t> Her roommates also remind her about an upcoming ward activity: a luau with food! But what in the world are Hawaiian haystacks?</a:t>
            </a:r>
            <a:endParaRPr lang="en-US" sz="4000" kern="1200">
              <a:latin typeface="+mj-lt"/>
              <a:ea typeface="+mj-ea"/>
              <a:cs typeface="+mj-cs"/>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descr="Cookies 2d vector illustration cartoon in white background 30684278 Stock  Photo at Vecteezy">
            <a:extLst>
              <a:ext uri="{FF2B5EF4-FFF2-40B4-BE49-F238E27FC236}">
                <a16:creationId xmlns:a16="http://schemas.microsoft.com/office/drawing/2014/main" id="{EF160487-8114-2C98-8085-61F89A8C21A8}"/>
              </a:ext>
            </a:extLst>
          </p:cNvPr>
          <p:cNvPicPr>
            <a:picLocks noChangeAspect="1"/>
          </p:cNvPicPr>
          <p:nvPr/>
        </p:nvPicPr>
        <p:blipFill>
          <a:blip r:embed="rId3"/>
          <a:stretch>
            <a:fillRect/>
          </a:stretch>
        </p:blipFill>
        <p:spPr>
          <a:xfrm>
            <a:off x="736879" y="2022230"/>
            <a:ext cx="3349451" cy="2453474"/>
          </a:xfrm>
          <a:prstGeom prst="rect">
            <a:avLst/>
          </a:prstGeom>
        </p:spPr>
      </p:pic>
    </p:spTree>
    <p:extLst>
      <p:ext uri="{BB962C8B-B14F-4D97-AF65-F5344CB8AC3E}">
        <p14:creationId xmlns:p14="http://schemas.microsoft.com/office/powerpoint/2010/main" val="282520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CE06A0-D36E-89DD-D7C0-59D354AAC66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746C9F-7956-8ABB-496B-432515A5247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US" sz="5400" kern="1200">
                <a:solidFill>
                  <a:schemeClr val="tx1"/>
                </a:solidFill>
                <a:latin typeface="+mj-lt"/>
                <a:ea typeface="+mj-ea"/>
                <a:cs typeface="+mj-cs"/>
              </a:rPr>
              <a:t>Should Sarah go to the ward activity or stay home?</a:t>
            </a:r>
            <a:br>
              <a:rPr lang="en-US" sz="5400" kern="1200">
                <a:solidFill>
                  <a:schemeClr val="tx1"/>
                </a:solidFill>
                <a:latin typeface="+mj-lt"/>
                <a:ea typeface="+mj-ea"/>
                <a:cs typeface="+mj-cs"/>
              </a:rPr>
            </a:br>
            <a:endParaRPr lang="en-US" sz="5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13C63080-7255-5A4D-653B-5819B1FDCD80}"/>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B7005974-17AF-95D7-300D-C5F43230E39A}"/>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Ward Activity</a:t>
            </a:r>
          </a:p>
        </p:txBody>
      </p:sp>
      <p:sp>
        <p:nvSpPr>
          <p:cNvPr id="3" name="Rounded Rectangle 2">
            <a:hlinkClick r:id="rId3" action="ppaction://hlinksldjump"/>
            <a:extLst>
              <a:ext uri="{FF2B5EF4-FFF2-40B4-BE49-F238E27FC236}">
                <a16:creationId xmlns:a16="http://schemas.microsoft.com/office/drawing/2014/main" id="{0DBC2B01-1B54-768E-AAAD-CE9135CB06D8}"/>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Stay home</a:t>
            </a:r>
          </a:p>
        </p:txBody>
      </p:sp>
    </p:spTree>
    <p:extLst>
      <p:ext uri="{BB962C8B-B14F-4D97-AF65-F5344CB8AC3E}">
        <p14:creationId xmlns:p14="http://schemas.microsoft.com/office/powerpoint/2010/main" val="397406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FB9E55-F74D-C9EA-3E9A-CAE582E99F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4DC1657-272A-F974-A928-231F472CD4A7}"/>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000"/>
              <a:t>For the first time alone Sarah</a:t>
            </a:r>
            <a:r>
              <a:rPr lang="en-US" sz="4000" kern="1200">
                <a:latin typeface="+mj-lt"/>
                <a:ea typeface="+mj-ea"/>
                <a:cs typeface="+mj-cs"/>
              </a:rPr>
              <a:t> </a:t>
            </a:r>
            <a:r>
              <a:rPr lang="en-US" sz="4000"/>
              <a:t>stands in the quiet of her new room, surrounded by the soft buzz of campus outside. She </a:t>
            </a:r>
            <a:r>
              <a:rPr lang="en-US" sz="4000" kern="1200">
                <a:latin typeface="+mj-lt"/>
                <a:ea typeface="+mj-ea"/>
                <a:cs typeface="+mj-cs"/>
              </a:rPr>
              <a:t>feels excited, but also a little scared. What’s expected of her now? </a:t>
            </a:r>
            <a:endParaRPr lang="en-US" sz="4000"/>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 action="ppaction://hlinkshowjump?jump=nextslide"/>
            <a:extLst>
              <a:ext uri="{FF2B5EF4-FFF2-40B4-BE49-F238E27FC236}">
                <a16:creationId xmlns:a16="http://schemas.microsoft.com/office/drawing/2014/main" id="{910D668E-68AA-1F25-5681-F39C5CF82157}"/>
              </a:ext>
            </a:extLst>
          </p:cNvPr>
          <p:cNvSpPr/>
          <p:nvPr/>
        </p:nvSpPr>
        <p:spPr>
          <a:xfrm>
            <a:off x="6601523" y="5385147"/>
            <a:ext cx="4817326"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t>Expectations of First-Year Students</a:t>
            </a:r>
          </a:p>
        </p:txBody>
      </p:sp>
    </p:spTree>
    <p:extLst>
      <p:ext uri="{BB962C8B-B14F-4D97-AF65-F5344CB8AC3E}">
        <p14:creationId xmlns:p14="http://schemas.microsoft.com/office/powerpoint/2010/main" val="368532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888CF5-5987-0E98-F91F-2AA9160E49E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14F994C-20AE-7CEE-F82C-F5A0AAA69E17}"/>
              </a:ext>
            </a:extLst>
          </p:cNvPr>
          <p:cNvSpPr>
            <a:spLocks noGrp="1"/>
          </p:cNvSpPr>
          <p:nvPr>
            <p:ph type="title"/>
          </p:nvPr>
        </p:nvSpPr>
        <p:spPr>
          <a:xfrm>
            <a:off x="1220607" y="630"/>
            <a:ext cx="4008586" cy="4680583"/>
          </a:xfrm>
        </p:spPr>
        <p:txBody>
          <a:bodyPr anchor="ctr">
            <a:normAutofit/>
          </a:bodyPr>
          <a:lstStyle/>
          <a:p>
            <a:r>
              <a:rPr lang="en-US" sz="5200"/>
              <a:t>Go to Activity</a:t>
            </a:r>
          </a:p>
        </p:txBody>
      </p:sp>
      <p:sp>
        <p:nvSpPr>
          <p:cNvPr id="5" name="Content Placeholder 4">
            <a:extLst>
              <a:ext uri="{FF2B5EF4-FFF2-40B4-BE49-F238E27FC236}">
                <a16:creationId xmlns:a16="http://schemas.microsoft.com/office/drawing/2014/main" id="{FA1E3B90-A941-FB57-740E-4D0E416E8EBC}"/>
              </a:ext>
            </a:extLst>
          </p:cNvPr>
          <p:cNvSpPr>
            <a:spLocks noGrp="1"/>
          </p:cNvSpPr>
          <p:nvPr>
            <p:ph idx="1"/>
          </p:nvPr>
        </p:nvSpPr>
        <p:spPr>
          <a:xfrm>
            <a:off x="6291923" y="1088390"/>
            <a:ext cx="4971824" cy="4680583"/>
          </a:xfrm>
        </p:spPr>
        <p:txBody>
          <a:bodyPr anchor="ctr">
            <a:normAutofit/>
          </a:bodyPr>
          <a:lstStyle/>
          <a:p>
            <a:pPr marL="0" indent="0">
              <a:lnSpc>
                <a:spcPct val="100000"/>
              </a:lnSpc>
              <a:buNone/>
            </a:pPr>
            <a:r>
              <a:rPr lang="en-US" sz="3600">
                <a:effectLst/>
                <a:latin typeface="Helvetica" pitchFamily="2" charset="0"/>
              </a:rPr>
              <a:t>She decides to go to the ward activity. It’s a night of games and free food—just what she needed. She laughs, eats too much, and feels like herself again.</a:t>
            </a:r>
          </a:p>
        </p:txBody>
      </p:sp>
      <p:sp>
        <p:nvSpPr>
          <p:cNvPr id="2" name="Rounded Rectangle 1">
            <a:hlinkClick r:id="rId3" action="ppaction://hlinksldjump"/>
            <a:extLst>
              <a:ext uri="{FF2B5EF4-FFF2-40B4-BE49-F238E27FC236}">
                <a16:creationId xmlns:a16="http://schemas.microsoft.com/office/drawing/2014/main" id="{84A5F823-1471-687D-AD7B-7167B45567F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blue puppet eating a cookie&#10;&#10;AI-generated content may be incorrect.">
            <a:extLst>
              <a:ext uri="{FF2B5EF4-FFF2-40B4-BE49-F238E27FC236}">
                <a16:creationId xmlns:a16="http://schemas.microsoft.com/office/drawing/2014/main" id="{F48EED15-30AA-209F-A849-C3984ADB562E}"/>
              </a:ext>
            </a:extLst>
          </p:cNvPr>
          <p:cNvPicPr>
            <a:picLocks noChangeAspect="1"/>
          </p:cNvPicPr>
          <p:nvPr/>
        </p:nvPicPr>
        <p:blipFill>
          <a:blip r:embed="rId4"/>
          <a:srcRect t="-1672" r="2592" b="1657"/>
          <a:stretch>
            <a:fillRect/>
          </a:stretch>
        </p:blipFill>
        <p:spPr>
          <a:xfrm>
            <a:off x="1384824" y="3434840"/>
            <a:ext cx="4027540" cy="2348504"/>
          </a:xfrm>
          <a:prstGeom prst="rect">
            <a:avLst/>
          </a:prstGeom>
        </p:spPr>
      </p:pic>
    </p:spTree>
    <p:extLst>
      <p:ext uri="{BB962C8B-B14F-4D97-AF65-F5344CB8AC3E}">
        <p14:creationId xmlns:p14="http://schemas.microsoft.com/office/powerpoint/2010/main" val="2903314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A19397-D0B8-4AF3-D6E0-A6966682237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97A863-B020-7AFF-676B-7154FC373EE5}"/>
              </a:ext>
            </a:extLst>
          </p:cNvPr>
          <p:cNvSpPr>
            <a:spLocks noGrp="1"/>
          </p:cNvSpPr>
          <p:nvPr>
            <p:ph type="title"/>
          </p:nvPr>
        </p:nvSpPr>
        <p:spPr>
          <a:xfrm>
            <a:off x="1145998" y="-604113"/>
            <a:ext cx="4008586" cy="4680583"/>
          </a:xfrm>
        </p:spPr>
        <p:txBody>
          <a:bodyPr anchor="ctr">
            <a:normAutofit/>
          </a:bodyPr>
          <a:lstStyle/>
          <a:p>
            <a:r>
              <a:rPr lang="en-US" sz="5200"/>
              <a:t>Stay Home</a:t>
            </a:r>
          </a:p>
        </p:txBody>
      </p:sp>
      <p:sp>
        <p:nvSpPr>
          <p:cNvPr id="5" name="Content Placeholder 4">
            <a:extLst>
              <a:ext uri="{FF2B5EF4-FFF2-40B4-BE49-F238E27FC236}">
                <a16:creationId xmlns:a16="http://schemas.microsoft.com/office/drawing/2014/main" id="{3E40D580-1B1E-5884-912D-B4C75A9EFA22}"/>
              </a:ext>
            </a:extLst>
          </p:cNvPr>
          <p:cNvSpPr>
            <a:spLocks noGrp="1"/>
          </p:cNvSpPr>
          <p:nvPr>
            <p:ph idx="1"/>
          </p:nvPr>
        </p:nvSpPr>
        <p:spPr>
          <a:xfrm>
            <a:off x="6291923" y="1088390"/>
            <a:ext cx="4971824" cy="4680583"/>
          </a:xfrm>
        </p:spPr>
        <p:txBody>
          <a:bodyPr anchor="ctr">
            <a:normAutofit lnSpcReduction="10000"/>
          </a:bodyPr>
          <a:lstStyle/>
          <a:p>
            <a:pPr marL="0" indent="0">
              <a:lnSpc>
                <a:spcPct val="100000"/>
              </a:lnSpc>
              <a:buNone/>
            </a:pPr>
            <a:r>
              <a:rPr lang="en-US" sz="4000"/>
              <a:t>She decides to stay in and tackle homework. She feels a little better being ahead, but she also realizes how much she misses just being with people.</a:t>
            </a:r>
          </a:p>
        </p:txBody>
      </p:sp>
      <p:sp>
        <p:nvSpPr>
          <p:cNvPr id="2" name="Rounded Rectangle 1">
            <a:hlinkClick r:id="rId3" action="ppaction://hlinksldjump"/>
            <a:extLst>
              <a:ext uri="{FF2B5EF4-FFF2-40B4-BE49-F238E27FC236}">
                <a16:creationId xmlns:a16="http://schemas.microsoft.com/office/drawing/2014/main" id="{7E7DCA6B-4079-4FD2-DD85-725DA2CE0107}"/>
              </a:ext>
            </a:extLst>
          </p:cNvPr>
          <p:cNvSpPr/>
          <p:nvPr/>
        </p:nvSpPr>
        <p:spPr>
          <a:xfrm>
            <a:off x="9212063" y="5406515"/>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cartoon of a person holding his head&#10;&#10;AI-generated content may be incorrect.">
            <a:extLst>
              <a:ext uri="{FF2B5EF4-FFF2-40B4-BE49-F238E27FC236}">
                <a16:creationId xmlns:a16="http://schemas.microsoft.com/office/drawing/2014/main" id="{9553A0AB-A983-A0DD-4508-A8952F5A3819}"/>
              </a:ext>
            </a:extLst>
          </p:cNvPr>
          <p:cNvPicPr>
            <a:picLocks noChangeAspect="1"/>
          </p:cNvPicPr>
          <p:nvPr/>
        </p:nvPicPr>
        <p:blipFill>
          <a:blip r:embed="rId4"/>
          <a:stretch>
            <a:fillRect/>
          </a:stretch>
        </p:blipFill>
        <p:spPr>
          <a:xfrm>
            <a:off x="580368" y="2914792"/>
            <a:ext cx="1968434" cy="3471334"/>
          </a:xfrm>
          <a:prstGeom prst="rect">
            <a:avLst/>
          </a:prstGeom>
        </p:spPr>
      </p:pic>
      <p:pic>
        <p:nvPicPr>
          <p:cNvPr id="6" name="Picture 5" descr="School Memes Only Students Understand - YouTube">
            <a:extLst>
              <a:ext uri="{FF2B5EF4-FFF2-40B4-BE49-F238E27FC236}">
                <a16:creationId xmlns:a16="http://schemas.microsoft.com/office/drawing/2014/main" id="{66033568-DF20-B1A2-78A2-D5C61D732D59}"/>
              </a:ext>
            </a:extLst>
          </p:cNvPr>
          <p:cNvPicPr>
            <a:picLocks noChangeAspect="1"/>
          </p:cNvPicPr>
          <p:nvPr/>
        </p:nvPicPr>
        <p:blipFill>
          <a:blip r:embed="rId5"/>
          <a:srcRect t="13636" r="232" b="12810"/>
          <a:stretch>
            <a:fillRect/>
          </a:stretch>
        </p:blipFill>
        <p:spPr>
          <a:xfrm>
            <a:off x="2546820" y="5204219"/>
            <a:ext cx="2855722" cy="1180039"/>
          </a:xfrm>
          <a:prstGeom prst="rect">
            <a:avLst/>
          </a:prstGeom>
        </p:spPr>
      </p:pic>
    </p:spTree>
    <p:extLst>
      <p:ext uri="{BB962C8B-B14F-4D97-AF65-F5344CB8AC3E}">
        <p14:creationId xmlns:p14="http://schemas.microsoft.com/office/powerpoint/2010/main" val="3789263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6E70E-E0D4-C259-2C2C-417BD7072D52}"/>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holding a cigarette&#10;&#10;AI-generated content may be incorrect.">
            <a:extLst>
              <a:ext uri="{FF2B5EF4-FFF2-40B4-BE49-F238E27FC236}">
                <a16:creationId xmlns:a16="http://schemas.microsoft.com/office/drawing/2014/main" id="{7DBC63CA-B0F9-09E1-C558-8FA0CCD7F2F9}"/>
              </a:ext>
            </a:extLst>
          </p:cNvPr>
          <p:cNvPicPr>
            <a:picLocks noChangeAspect="1"/>
          </p:cNvPicPr>
          <p:nvPr/>
        </p:nvPicPr>
        <p:blipFill>
          <a:blip r:embed="rId3"/>
          <a:srcRect l="6396" r="22504"/>
          <a:stretch>
            <a:fillRect/>
          </a:stretch>
        </p:blipFill>
        <p:spPr>
          <a:xfrm>
            <a:off x="3523488" y="10"/>
            <a:ext cx="8668512" cy="6857990"/>
          </a:xfrm>
          <a:prstGeom prst="rect">
            <a:avLst/>
          </a:prstGeom>
        </p:spPr>
      </p:pic>
      <p:sp>
        <p:nvSpPr>
          <p:cNvPr id="61" name="Rectangle 6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AB23C4-A1E8-3AED-306E-C73E81EA01E9}"/>
              </a:ext>
            </a:extLst>
          </p:cNvPr>
          <p:cNvSpPr>
            <a:spLocks noGrp="1"/>
          </p:cNvSpPr>
          <p:nvPr>
            <p:ph type="title" idx="4294967295"/>
          </p:nvPr>
        </p:nvSpPr>
        <p:spPr>
          <a:xfrm>
            <a:off x="477981" y="1122363"/>
            <a:ext cx="4023360" cy="4512318"/>
          </a:xfrm>
        </p:spPr>
        <p:txBody>
          <a:bodyPr vert="horz" lIns="91440" tIns="45720" rIns="91440" bIns="45720" rtlCol="0" anchor="b">
            <a:noAutofit/>
          </a:bodyPr>
          <a:lstStyle/>
          <a:p>
            <a:r>
              <a:rPr lang="en-US" sz="3200">
                <a:solidFill>
                  <a:schemeClr val="bg1"/>
                </a:solidFill>
              </a:rPr>
              <a:t>Finals come fast. Sarah finds herself up late studying and hoping for the best. She’s not sure she’s ready for one final in particular—she is not feeling confident about it at all.</a:t>
            </a:r>
            <a:br>
              <a:rPr lang="en-US" sz="3200">
                <a:solidFill>
                  <a:schemeClr val="bg1"/>
                </a:solidFill>
              </a:rPr>
            </a:br>
            <a:endParaRPr lang="en-US" sz="3200">
              <a:solidFill>
                <a:schemeClr val="bg1"/>
              </a:solidFill>
            </a:endParaRPr>
          </a:p>
        </p:txBody>
      </p:sp>
    </p:spTree>
    <p:extLst>
      <p:ext uri="{BB962C8B-B14F-4D97-AF65-F5344CB8AC3E}">
        <p14:creationId xmlns:p14="http://schemas.microsoft.com/office/powerpoint/2010/main" val="241227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4E88B6-681D-D744-235E-FC326DE7BE7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68C5B7-2D79-01BC-533A-721EFD02440F}"/>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500"/>
              <a:t>Sarah's mentor asks if they can meet one last time this semester. In</a:t>
            </a:r>
            <a:r>
              <a:rPr lang="en-US" sz="4500" kern="1200">
                <a:latin typeface="+mj-lt"/>
                <a:ea typeface="+mj-ea"/>
                <a:cs typeface="+mj-cs"/>
              </a:rPr>
              <a:t> </a:t>
            </a:r>
            <a:r>
              <a:rPr lang="en-US" sz="4500"/>
              <a:t>their meeting, her </a:t>
            </a:r>
            <a:r>
              <a:rPr lang="en-US" sz="4500" kern="1200">
                <a:latin typeface="+mj-lt"/>
                <a:ea typeface="+mj-ea"/>
                <a:cs typeface="+mj-cs"/>
              </a:rPr>
              <a:t>mentor </a:t>
            </a:r>
            <a:r>
              <a:rPr lang="en-US" sz="4500"/>
              <a:t>shares tips for getting through her first year. </a:t>
            </a:r>
            <a:endParaRPr lang="en-US" sz="4500" kern="1200">
              <a:latin typeface="+mj-lt"/>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30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D29319-3E92-C507-B3A4-323178F6EF9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jumping in the air&#10;&#10;AI-generated content may be incorrect.">
            <a:extLst>
              <a:ext uri="{FF2B5EF4-FFF2-40B4-BE49-F238E27FC236}">
                <a16:creationId xmlns:a16="http://schemas.microsoft.com/office/drawing/2014/main" id="{599BEF3F-0A81-464E-1583-A2F1DFA2F843}"/>
              </a:ext>
            </a:extLst>
          </p:cNvPr>
          <p:cNvPicPr>
            <a:picLocks noChangeAspect="1"/>
          </p:cNvPicPr>
          <p:nvPr/>
        </p:nvPicPr>
        <p:blipFill>
          <a:blip r:embed="rId3">
            <a:alphaModFix amt="50000"/>
          </a:blip>
          <a:srcRect/>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6532FD22-9AD9-61D8-70EB-283C106A5B49}"/>
              </a:ext>
            </a:extLst>
          </p:cNvPr>
          <p:cNvSpPr>
            <a:spLocks noGrp="1"/>
          </p:cNvSpPr>
          <p:nvPr>
            <p:ph type="title" idx="4294967295"/>
          </p:nvPr>
        </p:nvSpPr>
        <p:spPr>
          <a:xfrm>
            <a:off x="609600" y="1717004"/>
            <a:ext cx="6324600" cy="3235798"/>
          </a:xfrm>
        </p:spPr>
        <p:txBody>
          <a:bodyPr vert="horz" lIns="91440" tIns="45720" rIns="91440" bIns="45720" rtlCol="0" anchor="b">
            <a:normAutofit/>
          </a:bodyPr>
          <a:lstStyle/>
          <a:p>
            <a:pPr marL="0" indent="0" algn="ctr"/>
            <a:r>
              <a:rPr lang="en-US" sz="3800">
                <a:solidFill>
                  <a:srgbClr val="FFFFFF"/>
                </a:solidFill>
              </a:rPr>
              <a:t>Finals end and Sarah walks out of the Testing Center with a deep breath and a quiet smile. She’s proud of how far she’s come—every choice, every stumble, every small win.</a:t>
            </a:r>
          </a:p>
        </p:txBody>
      </p:sp>
    </p:spTree>
    <p:extLst>
      <p:ext uri="{BB962C8B-B14F-4D97-AF65-F5344CB8AC3E}">
        <p14:creationId xmlns:p14="http://schemas.microsoft.com/office/powerpoint/2010/main" val="3101583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745573-250C-8AC6-CA48-5A983C6DB7B1}"/>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B1B703-4DE4-782A-9D35-C93AA54EBDA6}"/>
              </a:ext>
            </a:extLst>
          </p:cNvPr>
          <p:cNvSpPr>
            <a:spLocks noGrp="1"/>
          </p:cNvSpPr>
          <p:nvPr>
            <p:ph type="title" idx="4294967295"/>
          </p:nvPr>
        </p:nvSpPr>
        <p:spPr>
          <a:xfrm>
            <a:off x="734908" y="1146387"/>
            <a:ext cx="4620584" cy="4567137"/>
          </a:xfrm>
        </p:spPr>
        <p:txBody>
          <a:bodyPr vert="horz" lIns="91440" tIns="45720" rIns="91440" bIns="45720" rtlCol="0" anchor="b">
            <a:normAutofit/>
          </a:bodyPr>
          <a:lstStyle/>
          <a:p>
            <a:pPr marL="0" indent="0"/>
            <a:r>
              <a:rPr lang="en-US"/>
              <a:t>She thinks back to that first day when she was lost in the JSB, feeling like she didn’t belong. Now she knows she does.</a:t>
            </a:r>
          </a:p>
        </p:txBody>
      </p:sp>
      <p:pic>
        <p:nvPicPr>
          <p:cNvPr id="2" name="Picture 1" descr="Which Disney Movie Has The Worst Message?”: 49 People Don't Hold Back">
            <a:extLst>
              <a:ext uri="{FF2B5EF4-FFF2-40B4-BE49-F238E27FC236}">
                <a16:creationId xmlns:a16="http://schemas.microsoft.com/office/drawing/2014/main" id="{561F2CFB-5D49-78BB-A8FD-9251B1C50C2D}"/>
              </a:ext>
            </a:extLst>
          </p:cNvPr>
          <p:cNvPicPr>
            <a:picLocks noChangeAspect="1"/>
          </p:cNvPicPr>
          <p:nvPr/>
        </p:nvPicPr>
        <p:blipFill>
          <a:blip r:embed="rId3"/>
          <a:srcRect l="16701" r="34392"/>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089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D33F9-1D5C-091B-8F55-F97F2EA8A2E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9392463-E1F8-87BD-97E5-5692DAB52A19}"/>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marL="0" indent="0" algn="ctr"/>
            <a:r>
              <a:rPr lang="en-US" sz="5000" kern="1200">
                <a:solidFill>
                  <a:schemeClr val="tx1"/>
                </a:solidFill>
                <a:latin typeface="+mj-lt"/>
                <a:ea typeface="+mj-ea"/>
                <a:cs typeface="+mj-cs"/>
              </a:rPr>
              <a:t>She’s learned how to ask for help, how to be a friend, and how to care for herself—even on the days when it felt impossible.</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descr="Victory Royale | Fortnite Wiki | Fandom">
            <a:extLst>
              <a:ext uri="{FF2B5EF4-FFF2-40B4-BE49-F238E27FC236}">
                <a16:creationId xmlns:a16="http://schemas.microsoft.com/office/drawing/2014/main" id="{84946CB9-99CC-5D2F-5201-2EB02B991D54}"/>
              </a:ext>
            </a:extLst>
          </p:cNvPr>
          <p:cNvPicPr>
            <a:picLocks noChangeAspect="1"/>
          </p:cNvPicPr>
          <p:nvPr/>
        </p:nvPicPr>
        <p:blipFill>
          <a:blip r:embed="rId3"/>
          <a:stretch>
            <a:fillRect/>
          </a:stretch>
        </p:blipFill>
        <p:spPr>
          <a:xfrm>
            <a:off x="6619938" y="2840376"/>
            <a:ext cx="4653419" cy="4653419"/>
          </a:xfrm>
          <a:prstGeom prst="rect">
            <a:avLst/>
          </a:prstGeom>
        </p:spPr>
      </p:pic>
    </p:spTree>
    <p:extLst>
      <p:ext uri="{BB962C8B-B14F-4D97-AF65-F5344CB8AC3E}">
        <p14:creationId xmlns:p14="http://schemas.microsoft.com/office/powerpoint/2010/main" val="33822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840A1E-DC5B-40FE-8099-DF575DE1EA9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465F8A-A0C6-D456-0C2C-940987F9D979}"/>
              </a:ext>
            </a:extLst>
          </p:cNvPr>
          <p:cNvSpPr>
            <a:spLocks noGrp="1"/>
          </p:cNvSpPr>
          <p:nvPr>
            <p:ph type="title" idx="4294967295"/>
          </p:nvPr>
        </p:nvSpPr>
        <p:spPr>
          <a:xfrm>
            <a:off x="1524000" y="1248587"/>
            <a:ext cx="9144000" cy="2387600"/>
          </a:xfrm>
        </p:spPr>
        <p:txBody>
          <a:bodyPr vert="horz" lIns="91440" tIns="45720" rIns="91440" bIns="45720" rtlCol="0" anchor="b">
            <a:normAutofit/>
          </a:bodyPr>
          <a:lstStyle/>
          <a:p>
            <a:pPr algn="ctr"/>
            <a:r>
              <a:rPr lang="en-US" sz="4000"/>
              <a:t>Just</a:t>
            </a:r>
            <a:r>
              <a:rPr lang="en-US" sz="4000" kern="1200">
                <a:latin typeface="+mj-lt"/>
                <a:ea typeface="+mj-ea"/>
                <a:cs typeface="+mj-cs"/>
              </a:rPr>
              <a:t> </a:t>
            </a:r>
            <a:r>
              <a:rPr lang="en-US" sz="4000"/>
              <a:t>like Sarah every</a:t>
            </a:r>
            <a:r>
              <a:rPr lang="en-US" sz="4000" kern="1200">
                <a:latin typeface="+mj-lt"/>
                <a:ea typeface="+mj-ea"/>
                <a:cs typeface="+mj-cs"/>
              </a:rPr>
              <a:t> choice you make will shape your journey.</a:t>
            </a:r>
            <a:br>
              <a:rPr lang="en-US" sz="4000" kern="1200"/>
            </a:br>
            <a:endParaRPr lang="en-US" sz="40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BB364B80-2AEF-BB39-059D-F6C19DBDC0EA}"/>
              </a:ext>
            </a:extLst>
          </p:cNvPr>
          <p:cNvSpPr txBox="1"/>
          <p:nvPr/>
        </p:nvSpPr>
        <p:spPr>
          <a:xfrm>
            <a:off x="1524000" y="3820338"/>
            <a:ext cx="9144000" cy="1563686"/>
          </a:xfrm>
          <a:prstGeom prst="rect">
            <a:avLst/>
          </a:prstGeom>
        </p:spPr>
        <p:txBody>
          <a:bodyPr vert="horz" lIns="91440" tIns="45720" rIns="91440" bIns="45720" rtlCol="0">
            <a:normAutofit/>
          </a:bodyPr>
          <a:lstStyle/>
          <a:p>
            <a:pPr algn="ctr">
              <a:lnSpc>
                <a:spcPct val="90000"/>
              </a:lnSpc>
              <a:spcBef>
                <a:spcPts val="1000"/>
              </a:spcBef>
            </a:pPr>
            <a:r>
              <a:rPr lang="en-US" sz="4800" b="1" kern="1200">
                <a:solidFill>
                  <a:schemeClr val="tx1"/>
                </a:solidFill>
                <a:latin typeface="+mn-lt"/>
                <a:ea typeface="+mn-ea"/>
                <a:cs typeface="+mn-cs"/>
              </a:rPr>
              <a:t>“How will you prepare for your first year?” </a:t>
            </a:r>
          </a:p>
        </p:txBody>
      </p:sp>
      <p:cxnSp>
        <p:nvCxnSpPr>
          <p:cNvPr id="18" name="Straight Connector 1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18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315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934FA-7490-E5A5-F1CE-1A538BC5D4C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FEEFE0-2293-E386-B7A1-1035B51D5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19C839-E289-9C71-4426-711BD045F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E83ABA-C04A-9322-2A58-5D52911A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04F79B6-E047-D042-DBF2-CC402CBF1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CA452D49-233F-016C-393C-27A528F3ECDC}"/>
              </a:ext>
            </a:extLst>
          </p:cNvPr>
          <p:cNvSpPr txBox="1"/>
          <p:nvPr/>
        </p:nvSpPr>
        <p:spPr>
          <a:xfrm>
            <a:off x="1524000" y="2591613"/>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000"/>
              </a:spcBef>
            </a:pPr>
            <a:r>
              <a:rPr lang="en-US" sz="4800" b="1"/>
              <a:t>Any questions about heading into your first semester?</a:t>
            </a:r>
            <a:endParaRPr lang="en-US" sz="4800" b="1" kern="1200">
              <a:latin typeface="+mn-lt"/>
            </a:endParaRPr>
          </a:p>
        </p:txBody>
      </p:sp>
    </p:spTree>
    <p:extLst>
      <p:ext uri="{BB962C8B-B14F-4D97-AF65-F5344CB8AC3E}">
        <p14:creationId xmlns:p14="http://schemas.microsoft.com/office/powerpoint/2010/main" val="94900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3C5EC7-DA58-527D-2ACA-8952F41DC24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A72358-01CA-E83D-F8D3-8DBE4E096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ign in front of a garden&#10;&#10;Description automatically generated">
            <a:extLst>
              <a:ext uri="{FF2B5EF4-FFF2-40B4-BE49-F238E27FC236}">
                <a16:creationId xmlns:a16="http://schemas.microsoft.com/office/drawing/2014/main" id="{BAFCCBE5-7F91-D0F7-1B67-66837C3546B1}"/>
              </a:ext>
            </a:extLst>
          </p:cNvPr>
          <p:cNvPicPr>
            <a:picLocks noChangeAspect="1"/>
          </p:cNvPicPr>
          <p:nvPr/>
        </p:nvPicPr>
        <p:blipFill>
          <a:blip r:embed="rId3"/>
          <a:srcRect r="5882" b="-1"/>
          <a:stretch>
            <a:fillRect/>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9CAFA8D1-F491-DCB5-08B1-8AE0102A1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EEA26-6AD4-71C3-1163-A67D87D1F9CB}"/>
              </a:ext>
            </a:extLst>
          </p:cNvPr>
          <p:cNvSpPr>
            <a:spLocks noGrp="1"/>
          </p:cNvSpPr>
          <p:nvPr>
            <p:ph type="ctrTitle"/>
          </p:nvPr>
        </p:nvSpPr>
        <p:spPr>
          <a:xfrm>
            <a:off x="952228" y="1436914"/>
            <a:ext cx="3973385" cy="2677325"/>
          </a:xfrm>
          <a:noFill/>
        </p:spPr>
        <p:txBody>
          <a:bodyPr>
            <a:normAutofit/>
          </a:bodyPr>
          <a:lstStyle/>
          <a:p>
            <a:pPr algn="l"/>
            <a:r>
              <a:rPr lang="en-US" sz="5200"/>
              <a:t>My BYU Journey</a:t>
            </a:r>
            <a:br>
              <a:rPr lang="en-US" sz="5200"/>
            </a:br>
            <a:r>
              <a:rPr lang="en-US" sz="5200"/>
              <a:t>Activity</a:t>
            </a:r>
          </a:p>
        </p:txBody>
      </p:sp>
    </p:spTree>
    <p:extLst>
      <p:ext uri="{BB962C8B-B14F-4D97-AF65-F5344CB8AC3E}">
        <p14:creationId xmlns:p14="http://schemas.microsoft.com/office/powerpoint/2010/main" val="246454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C025C1-05A1-D7EE-56DB-B0823005736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0E884-4EB6-35A4-C5B2-12CA6924E5FC}"/>
              </a:ext>
            </a:extLst>
          </p:cNvPr>
          <p:cNvSpPr>
            <a:spLocks noGrp="1"/>
          </p:cNvSpPr>
          <p:nvPr>
            <p:ph type="title"/>
          </p:nvPr>
        </p:nvSpPr>
        <p:spPr>
          <a:xfrm>
            <a:off x="1043631" y="809898"/>
            <a:ext cx="9942716" cy="1554480"/>
          </a:xfrm>
        </p:spPr>
        <p:txBody>
          <a:bodyPr anchor="ctr">
            <a:normAutofit/>
          </a:bodyPr>
          <a:lstStyle/>
          <a:p>
            <a:r>
              <a:rPr lang="en-US" sz="4800"/>
              <a:t>Expectations of First-Year Students</a:t>
            </a:r>
          </a:p>
        </p:txBody>
      </p:sp>
      <p:sp>
        <p:nvSpPr>
          <p:cNvPr id="3" name="Content Placeholder 2">
            <a:extLst>
              <a:ext uri="{FF2B5EF4-FFF2-40B4-BE49-F238E27FC236}">
                <a16:creationId xmlns:a16="http://schemas.microsoft.com/office/drawing/2014/main" id="{CF5CC03B-8A19-0F00-3447-FE7AB1BFFBD8}"/>
              </a:ext>
            </a:extLst>
          </p:cNvPr>
          <p:cNvSpPr>
            <a:spLocks noGrp="1"/>
          </p:cNvSpPr>
          <p:nvPr>
            <p:ph idx="1"/>
          </p:nvPr>
        </p:nvSpPr>
        <p:spPr>
          <a:xfrm>
            <a:off x="1045028" y="2560321"/>
            <a:ext cx="9941319" cy="3924991"/>
          </a:xfrm>
        </p:spPr>
        <p:txBody>
          <a:bodyPr anchor="ctr">
            <a:normAutofit/>
          </a:bodyPr>
          <a:lstStyle/>
          <a:p>
            <a:pPr marL="457200" indent="-457200">
              <a:buFont typeface="Arial" panose="020B0604020202020204" pitchFamily="34" charset="0"/>
              <a:buChar char="•"/>
            </a:pPr>
            <a:r>
              <a:rPr lang="en-US" b="1"/>
              <a:t>Show up: </a:t>
            </a:r>
            <a:r>
              <a:rPr lang="en-US"/>
              <a:t>Be present—in class, in conversations, in opportunities.</a:t>
            </a:r>
          </a:p>
          <a:p>
            <a:pPr marL="457200" indent="-457200">
              <a:buFont typeface="Arial" panose="020B0604020202020204" pitchFamily="34" charset="0"/>
              <a:buChar char="•"/>
            </a:pPr>
            <a:r>
              <a:rPr lang="en-US" b="1"/>
              <a:t>Ask questions: </a:t>
            </a:r>
            <a:r>
              <a:rPr lang="en-US"/>
              <a:t>No one expects you to know everything</a:t>
            </a:r>
            <a:r>
              <a:rPr lang="en-US" b="1"/>
              <a:t>.</a:t>
            </a:r>
          </a:p>
          <a:p>
            <a:pPr marL="457200" indent="-457200">
              <a:buFont typeface="Arial" panose="020B0604020202020204" pitchFamily="34" charset="0"/>
              <a:buChar char="•"/>
            </a:pPr>
            <a:r>
              <a:rPr lang="en-US" b="1"/>
              <a:t>Try new things: </a:t>
            </a:r>
            <a:r>
              <a:rPr lang="en-US"/>
              <a:t>This is your time to explore.</a:t>
            </a:r>
          </a:p>
          <a:p>
            <a:pPr marL="457200" indent="-457200">
              <a:buFont typeface="Arial" panose="020B0604020202020204" pitchFamily="34" charset="0"/>
              <a:buChar char="•"/>
            </a:pPr>
            <a:r>
              <a:rPr lang="en-US" b="1"/>
              <a:t>Take responsibility: </a:t>
            </a:r>
            <a:r>
              <a:rPr lang="en-US"/>
              <a:t>You’re in charge of your learning, your time, your growth.</a:t>
            </a:r>
          </a:p>
          <a:p>
            <a:pPr marL="457200" indent="-457200">
              <a:buFont typeface="Arial" panose="020B0604020202020204" pitchFamily="34" charset="0"/>
              <a:buChar char="•"/>
            </a:pPr>
            <a:r>
              <a:rPr lang="en-US" b="1"/>
              <a:t>Use your resources: </a:t>
            </a:r>
            <a:r>
              <a:rPr lang="en-US"/>
              <a:t>Mentors, professors, advisors—there’s a team ready to support you. </a:t>
            </a:r>
            <a:endParaRPr lang="en-US" b="1"/>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ounded Rectangle 3">
            <a:hlinkClick r:id="" action="ppaction://hlinkshowjump?jump=nextslide"/>
            <a:extLst>
              <a:ext uri="{FF2B5EF4-FFF2-40B4-BE49-F238E27FC236}">
                <a16:creationId xmlns:a16="http://schemas.microsoft.com/office/drawing/2014/main" id="{C709E763-6303-23D0-3B4F-9EF0AA7C7561}"/>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209704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0962F0-BF61-6BBD-7989-8EF0670859D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B06766-B45E-21F0-F53F-D2EF20C1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D35365-F101-2177-5F9A-F75520EE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FC4849-6DE7-51B5-D019-B0FFACB5C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171751A-F5A5-7FDA-4104-B841763885BC}"/>
              </a:ext>
            </a:extLst>
          </p:cNvPr>
          <p:cNvSpPr>
            <a:spLocks noGrp="1"/>
          </p:cNvSpPr>
          <p:nvPr>
            <p:ph type="title" idx="4294967295"/>
          </p:nvPr>
        </p:nvSpPr>
        <p:spPr>
          <a:xfrm>
            <a:off x="958158" y="1344966"/>
            <a:ext cx="10275683" cy="3274592"/>
          </a:xfrm>
        </p:spPr>
        <p:txBody>
          <a:bodyPr vert="horz" lIns="91440" tIns="45720" rIns="91440" bIns="45720" rtlCol="0" anchor="ctr">
            <a:noAutofit/>
          </a:bodyPr>
          <a:lstStyle/>
          <a:p>
            <a:r>
              <a:rPr lang="en-US" sz="2400" b="1">
                <a:ea typeface="+mj-lt"/>
                <a:cs typeface="+mj-lt"/>
              </a:rPr>
              <a:t>Jalen Martinez</a:t>
            </a:r>
            <a:br>
              <a:rPr lang="en-US" sz="2400" b="1">
                <a:ea typeface="+mj-lt"/>
                <a:cs typeface="+mj-lt"/>
              </a:rPr>
            </a:br>
            <a:br>
              <a:rPr lang="en-US" sz="2400">
                <a:ea typeface="+mj-lt"/>
                <a:cs typeface="+mj-lt"/>
              </a:rPr>
            </a:br>
            <a:r>
              <a:rPr lang="en-US" sz="2400">
                <a:ea typeface="+mj-lt"/>
                <a:cs typeface="+mj-lt"/>
              </a:rPr>
              <a:t>Jalen is halfway through his first semester at BYU. He’s been going to class and wants to do well, but he’s starting to fall behind—especially in WRTG 150, where he hasn’t turned in the last two assignments. He hasn’t checked Learning Suite in a few days and hasn’t responded to texts from his mentor. It seems like he might be feeling stuck or overwhelmed, but with the right support, he could easily get back on track.</a:t>
            </a:r>
            <a:br>
              <a:rPr lang="en-US" sz="2400">
                <a:ea typeface="+mj-lt"/>
                <a:cs typeface="+mj-lt"/>
              </a:rPr>
            </a:br>
            <a:br>
              <a:rPr lang="en-US" sz="2400">
                <a:ea typeface="+mj-lt"/>
                <a:cs typeface="+mj-lt"/>
              </a:rPr>
            </a:br>
            <a:r>
              <a:rPr lang="en-US" sz="2400">
                <a:ea typeface="+mj-lt"/>
                <a:cs typeface="+mj-lt"/>
              </a:rPr>
              <a:t>What should Jalen do next?</a:t>
            </a:r>
          </a:p>
          <a:p>
            <a:pPr algn="ctr"/>
            <a:endParaRPr lang="en-US" sz="3400"/>
          </a:p>
        </p:txBody>
      </p:sp>
      <p:cxnSp>
        <p:nvCxnSpPr>
          <p:cNvPr id="22" name="Straight Connector 21">
            <a:extLst>
              <a:ext uri="{FF2B5EF4-FFF2-40B4-BE49-F238E27FC236}">
                <a16:creationId xmlns:a16="http://schemas.microsoft.com/office/drawing/2014/main" id="{E9156948-F717-43ED-9C6A-FE4D7CD212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49CB64-758A-04C7-130D-2D320C7444D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56A46D-2DC1-4E69-F397-6113CD71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426098-18CA-9228-D074-ED6D0296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956CF76-1420-0335-57DA-8AD22D88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887E57D-A662-AB41-52DE-4745207D2A47}"/>
              </a:ext>
            </a:extLst>
          </p:cNvPr>
          <p:cNvSpPr>
            <a:spLocks noGrp="1"/>
          </p:cNvSpPr>
          <p:nvPr>
            <p:ph type="title" idx="4294967295"/>
          </p:nvPr>
        </p:nvSpPr>
        <p:spPr>
          <a:xfrm>
            <a:off x="1523999" y="2501314"/>
            <a:ext cx="9144000" cy="1854736"/>
          </a:xfrm>
        </p:spPr>
        <p:txBody>
          <a:bodyPr vert="horz" lIns="91440" tIns="45720" rIns="91440" bIns="45720" rtlCol="0" anchor="ctr">
            <a:noAutofit/>
          </a:bodyPr>
          <a:lstStyle/>
          <a:p>
            <a:pPr>
              <a:lnSpc>
                <a:spcPct val="150000"/>
              </a:lnSpc>
            </a:pPr>
            <a:r>
              <a:rPr lang="en-US" sz="2700"/>
              <a:t>Check-in with Mentor</a:t>
            </a:r>
            <a:br>
              <a:rPr lang="en-US" sz="2700"/>
            </a:br>
            <a:r>
              <a:rPr lang="en-US" sz="2700"/>
              <a:t>Appointment with Professor to go over assignments</a:t>
            </a:r>
            <a:br>
              <a:rPr lang="en-US" sz="2700"/>
            </a:br>
            <a:r>
              <a:rPr lang="en-US" sz="2700"/>
              <a:t>Appointment with Writing Center tutor</a:t>
            </a:r>
            <a:br>
              <a:rPr lang="en-US" sz="2700"/>
            </a:br>
            <a:r>
              <a:rPr lang="en-US" sz="2700"/>
              <a:t>Opening </a:t>
            </a:r>
            <a:r>
              <a:rPr lang="en-US" sz="2700" err="1"/>
              <a:t>LearningSuite</a:t>
            </a:r>
            <a:r>
              <a:rPr lang="en-US" sz="2700"/>
              <a:t> and prioritizing one task</a:t>
            </a:r>
            <a:br>
              <a:rPr lang="en-US" sz="2700"/>
            </a:br>
            <a:r>
              <a:rPr lang="en-US" sz="2700"/>
              <a:t>Connecting with CAPS or academic advising</a:t>
            </a:r>
            <a:endParaRPr lang="en-US"/>
          </a:p>
        </p:txBody>
      </p:sp>
      <p:cxnSp>
        <p:nvCxnSpPr>
          <p:cNvPr id="22" name="Straight Connector 21">
            <a:extLst>
              <a:ext uri="{FF2B5EF4-FFF2-40B4-BE49-F238E27FC236}">
                <a16:creationId xmlns:a16="http://schemas.microsoft.com/office/drawing/2014/main" id="{30FA703D-7598-15E5-7678-0824BBC8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A4ABA3-FBC7-8DE4-EA57-127A3FE52F32}"/>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12183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9452C-98C5-9408-10FF-C73B8618065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DA446-CC4A-F7C3-23A8-B168CE3B7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6135F4-4DE5-6799-43B0-8A47A0D29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C16182-DFD1-1713-49F1-8932CA29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4A7D37B-0EC3-346C-A2B7-33147330F089}"/>
              </a:ext>
            </a:extLst>
          </p:cNvPr>
          <p:cNvSpPr>
            <a:spLocks noGrp="1"/>
          </p:cNvSpPr>
          <p:nvPr>
            <p:ph type="title" idx="4294967295"/>
          </p:nvPr>
        </p:nvSpPr>
        <p:spPr>
          <a:xfrm>
            <a:off x="1305208" y="1232538"/>
            <a:ext cx="9581584" cy="3229325"/>
          </a:xfrm>
        </p:spPr>
        <p:txBody>
          <a:bodyPr vert="horz" lIns="91440" tIns="45720" rIns="91440" bIns="45720" rtlCol="0" anchor="ctr">
            <a:normAutofit fontScale="90000"/>
          </a:bodyPr>
          <a:lstStyle/>
          <a:p>
            <a:r>
              <a:rPr lang="en-US" sz="2400" b="1"/>
              <a:t>Liz Chang</a:t>
            </a:r>
            <a:br>
              <a:rPr lang="en-US" sz="2400" b="1"/>
            </a:br>
            <a:br>
              <a:rPr lang="en-US" sz="2400" b="1"/>
            </a:br>
            <a:r>
              <a:rPr lang="en-US" sz="2400">
                <a:ea typeface="+mj-lt"/>
                <a:cs typeface="+mj-lt"/>
              </a:rPr>
              <a:t>Liz is taking on a lot—17 credits, three clubs, and she was just offered a position as a TA. She’s excited about her opportunities and wants to do everything well, but she’s also feeling stretched thin. She missed an assignment after not checking Learning Suite for a week and is starting to feel a little overwhelmed. Liz says she’s “totally fine,” but might benefit from learning how to balance all the good things she’s involved in.</a:t>
            </a:r>
            <a:br>
              <a:rPr lang="en-US" sz="2400"/>
            </a:br>
            <a:br>
              <a:rPr lang="en-US" sz="2400"/>
            </a:br>
            <a:r>
              <a:rPr lang="en-US" sz="2400"/>
              <a:t>What should Liz do next?</a:t>
            </a:r>
            <a:endParaRPr lang="en-US" sz="3400"/>
          </a:p>
        </p:txBody>
      </p:sp>
      <p:cxnSp>
        <p:nvCxnSpPr>
          <p:cNvPr id="22" name="Straight Connector 21">
            <a:extLst>
              <a:ext uri="{FF2B5EF4-FFF2-40B4-BE49-F238E27FC236}">
                <a16:creationId xmlns:a16="http://schemas.microsoft.com/office/drawing/2014/main" id="{A1F5AE62-38F3-1F82-250A-F8ACAA3487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50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2D85CE-9C4B-5D2F-FA60-364EB8CDDC8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1EDBB0-BB66-51E7-3024-BD824701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DA787-7A5B-8A1B-8257-BC3AF73F5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4C552-534E-8E71-B868-F83CE5FD2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D1A09B1-60A7-A043-2652-0973A3F1948A}"/>
              </a:ext>
            </a:extLst>
          </p:cNvPr>
          <p:cNvSpPr>
            <a:spLocks noGrp="1"/>
          </p:cNvSpPr>
          <p:nvPr>
            <p:ph type="title" idx="4294967295"/>
          </p:nvPr>
        </p:nvSpPr>
        <p:spPr>
          <a:xfrm>
            <a:off x="1523999" y="3069079"/>
            <a:ext cx="9144000" cy="1854736"/>
          </a:xfrm>
        </p:spPr>
        <p:txBody>
          <a:bodyPr vert="horz" lIns="91440" tIns="45720" rIns="91440" bIns="45720" rtlCol="0" anchor="ctr">
            <a:noAutofit/>
          </a:bodyPr>
          <a:lstStyle/>
          <a:p>
            <a:pPr>
              <a:lnSpc>
                <a:spcPct val="150000"/>
              </a:lnSpc>
            </a:pPr>
            <a:r>
              <a:rPr lang="en-US" sz="2700">
                <a:ea typeface="+mj-lt"/>
                <a:cs typeface="+mj-lt"/>
              </a:rPr>
              <a:t>Help from mentor reassessing her workload and prioritizing</a:t>
            </a:r>
            <a:br>
              <a:rPr lang="en-US" sz="2700">
                <a:ea typeface="+mj-lt"/>
                <a:cs typeface="+mj-lt"/>
              </a:rPr>
            </a:br>
            <a:r>
              <a:rPr lang="en-US" sz="2700">
                <a:ea typeface="+mj-lt"/>
                <a:cs typeface="+mj-lt"/>
              </a:rPr>
              <a:t>Talk with professors or TA's</a:t>
            </a:r>
            <a:br>
              <a:rPr lang="en-US" sz="2700">
                <a:ea typeface="+mj-lt"/>
                <a:cs typeface="+mj-lt"/>
              </a:rPr>
            </a:br>
            <a:r>
              <a:rPr lang="en-US" sz="2700">
                <a:ea typeface="+mj-lt"/>
                <a:cs typeface="+mj-lt"/>
              </a:rPr>
              <a:t>Help from mentor about time management strategies</a:t>
            </a:r>
            <a:br>
              <a:rPr lang="en-US" sz="2700">
                <a:ea typeface="+mj-lt"/>
                <a:cs typeface="+mj-lt"/>
              </a:rPr>
            </a:br>
            <a:r>
              <a:rPr lang="en-US" sz="2700">
                <a:ea typeface="+mj-lt"/>
                <a:cs typeface="+mj-lt"/>
              </a:rPr>
              <a:t>Remembering she doesn't have to do it all alone.</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D7E5A75C-47DC-2EA3-D602-FA3DBABDD1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9F6765-A83F-33C0-A44D-1B9829FDC4A4}"/>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21936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1188A4-8D56-2F6D-71B5-4C48B268B3D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6EE6A3-3373-294F-D08D-A4D10F560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8EC6A0-59EF-F426-B904-A7E6CDB0B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0BB6B5-1DFA-5914-2A22-BA1E9426C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7E0534-BD9C-3C70-C569-2CC9ACE86095}"/>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endParaRPr lang="en-US" sz="3400"/>
          </a:p>
          <a:p>
            <a:pPr algn="ctr"/>
            <a:endParaRPr lang="en-US" sz="3400"/>
          </a:p>
        </p:txBody>
      </p:sp>
      <p:cxnSp>
        <p:nvCxnSpPr>
          <p:cNvPr id="22" name="Straight Connector 21">
            <a:extLst>
              <a:ext uri="{FF2B5EF4-FFF2-40B4-BE49-F238E27FC236}">
                <a16:creationId xmlns:a16="http://schemas.microsoft.com/office/drawing/2014/main" id="{D6FD0BB2-E548-7E09-C0D2-538A6FAC78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BF1B34-C2EF-84A1-993C-6B94688EC472}"/>
              </a:ext>
            </a:extLst>
          </p:cNvPr>
          <p:cNvSpPr txBox="1"/>
          <p:nvPr/>
        </p:nvSpPr>
        <p:spPr>
          <a:xfrm>
            <a:off x="1343330" y="1290815"/>
            <a:ext cx="9512811" cy="3123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Aptos Display"/>
              </a:rPr>
              <a:t>Mateo Johnson</a:t>
            </a:r>
            <a:br>
              <a:rPr lang="en-US" sz="2200">
                <a:latin typeface="Aptos Display"/>
              </a:rPr>
            </a:br>
            <a:r>
              <a:rPr lang="en-US" sz="2200">
                <a:latin typeface="Aptos Display"/>
              </a:rPr>
              <a:t>​</a:t>
            </a:r>
            <a:br>
              <a:rPr lang="en-US" sz="2200">
                <a:latin typeface="Aptos Display"/>
              </a:rPr>
            </a:br>
            <a:r>
              <a:rPr lang="en-US" sz="2200">
                <a:ea typeface="+mn-lt"/>
                <a:cs typeface="+mn-lt"/>
              </a:rPr>
              <a:t>Mateo is going to class consistently, but recently told his mentor he’s wondering if BYU is the right fit for him. He hasn’t found close friends yet and hasn’t gotten involved outside of classes. While he’s unsure about what to do next, Mateo is trying to figure things out and is open to ideas. He wants to feel more connected.</a:t>
            </a:r>
            <a:endParaRPr lang="en-US">
              <a:ea typeface="+mn-lt"/>
              <a:cs typeface="+mn-lt"/>
            </a:endParaRPr>
          </a:p>
          <a:p>
            <a:r>
              <a:rPr lang="en-US" sz="2000">
                <a:solidFill>
                  <a:srgbClr val="2C2830"/>
                </a:solidFill>
                <a:latin typeface="Bembo"/>
              </a:rPr>
              <a:t> </a:t>
            </a:r>
            <a:br>
              <a:rPr lang="en-US" sz="2200">
                <a:latin typeface="Aptos Display"/>
              </a:rPr>
            </a:br>
            <a:r>
              <a:rPr lang="en-US" sz="2200">
                <a:latin typeface="Aptos Display"/>
              </a:rPr>
              <a:t>What should Mateo do next?</a:t>
            </a:r>
            <a:endParaRPr lang="en-US"/>
          </a:p>
        </p:txBody>
      </p:sp>
    </p:spTree>
    <p:extLst>
      <p:ext uri="{BB962C8B-B14F-4D97-AF65-F5344CB8AC3E}">
        <p14:creationId xmlns:p14="http://schemas.microsoft.com/office/powerpoint/2010/main" val="185464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200EFE-F07C-E51F-50D1-7AB4BFBF674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CBBE2B7-992A-E878-600E-BBA165F34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CD4F56-7402-C47C-A5E7-FCEE58EA5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94FAB6-05E2-0AA0-8C5B-CD625A3EC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80E19CB-2FC5-D0FC-3430-38B2C18C6F12}"/>
              </a:ext>
            </a:extLst>
          </p:cNvPr>
          <p:cNvSpPr>
            <a:spLocks noGrp="1"/>
          </p:cNvSpPr>
          <p:nvPr>
            <p:ph type="title" idx="4294967295"/>
          </p:nvPr>
        </p:nvSpPr>
        <p:spPr>
          <a:xfrm>
            <a:off x="1523999" y="3069079"/>
            <a:ext cx="9144000" cy="1854736"/>
          </a:xfrm>
        </p:spPr>
        <p:txBody>
          <a:bodyPr vert="horz" lIns="91440" tIns="45720" rIns="91440" bIns="45720" rtlCol="0" anchor="ctr">
            <a:noAutofit/>
          </a:bodyPr>
          <a:lstStyle/>
          <a:p>
            <a:pPr>
              <a:lnSpc>
                <a:spcPct val="150000"/>
              </a:lnSpc>
            </a:pPr>
            <a:r>
              <a:rPr lang="en-US" sz="2700">
                <a:ea typeface="+mj-lt"/>
                <a:cs typeface="+mj-lt"/>
              </a:rPr>
              <a:t>Explore campus communities or clubs</a:t>
            </a:r>
            <a:br>
              <a:rPr lang="en-US" sz="2700">
                <a:ea typeface="+mj-lt"/>
                <a:cs typeface="+mj-lt"/>
              </a:rPr>
            </a:br>
            <a:r>
              <a:rPr lang="en-US" sz="2700">
                <a:ea typeface="+mj-lt"/>
                <a:cs typeface="+mj-lt"/>
              </a:rPr>
              <a:t>Intramural sports</a:t>
            </a:r>
            <a:br>
              <a:rPr lang="en-US" sz="2700">
                <a:ea typeface="+mj-lt"/>
                <a:cs typeface="+mj-lt"/>
              </a:rPr>
            </a:br>
            <a:r>
              <a:rPr lang="en-US" sz="2700">
                <a:ea typeface="+mj-lt"/>
                <a:cs typeface="+mj-lt"/>
              </a:rPr>
              <a:t>Attending an event with a mentor or friend to ease the pressure</a:t>
            </a:r>
            <a:br>
              <a:rPr lang="en-US" sz="2700">
                <a:ea typeface="+mj-lt"/>
                <a:cs typeface="+mj-lt"/>
              </a:rPr>
            </a:br>
            <a:r>
              <a:rPr lang="en-US" sz="2700">
                <a:ea typeface="+mj-lt"/>
                <a:cs typeface="+mj-lt"/>
              </a:rPr>
              <a:t>Get involved with BYUSA</a:t>
            </a:r>
            <a:br>
              <a:rPr lang="en-US" sz="2700">
                <a:ea typeface="+mj-lt"/>
                <a:cs typeface="+mj-lt"/>
              </a:rPr>
            </a:br>
            <a:r>
              <a:rPr lang="en-US" sz="2700">
                <a:ea typeface="+mj-lt"/>
                <a:cs typeface="+mj-lt"/>
              </a:rPr>
              <a:t>Office of Belonging</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F1BD4545-5F30-4A89-F8D4-78D4B2621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430E82-90D1-02A6-CA5A-0F7E0B0FC6DF}"/>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254585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55A49-31F4-6A96-1792-4E1512A01B4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5B6917E-E774-0262-0569-14CE28982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5DDDA39-B9C9-E0F2-145D-CE29086B1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4FDCAD-11C7-D710-B8D5-A315F279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2BED3D4-E8B5-6C45-CCA5-CA4E5D92B0DC}"/>
              </a:ext>
            </a:extLst>
          </p:cNvPr>
          <p:cNvSpPr>
            <a:spLocks noGrp="1"/>
          </p:cNvSpPr>
          <p:nvPr>
            <p:ph type="title" idx="4294967295"/>
          </p:nvPr>
        </p:nvSpPr>
        <p:spPr>
          <a:xfrm>
            <a:off x="1524000" y="1459318"/>
            <a:ext cx="9144000" cy="3274592"/>
          </a:xfrm>
        </p:spPr>
        <p:txBody>
          <a:bodyPr vert="horz" lIns="91440" tIns="45720" rIns="91440" bIns="45720" rtlCol="0" anchor="ctr">
            <a:noAutofit/>
          </a:bodyPr>
          <a:lstStyle/>
          <a:p>
            <a:pPr algn="ctr"/>
            <a:endParaRPr lang="en-US" sz="2700" b="1"/>
          </a:p>
          <a:p>
            <a:pPr algn="ctr"/>
            <a:endParaRPr lang="en-US" sz="3400"/>
          </a:p>
        </p:txBody>
      </p:sp>
      <p:cxnSp>
        <p:nvCxnSpPr>
          <p:cNvPr id="22" name="Straight Connector 21">
            <a:extLst>
              <a:ext uri="{FF2B5EF4-FFF2-40B4-BE49-F238E27FC236}">
                <a16:creationId xmlns:a16="http://schemas.microsoft.com/office/drawing/2014/main" id="{EB656DFB-C8B2-EB07-A45E-E1C826FAF4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C45F477-3A86-3750-5DB7-C4AE1B11BB50}"/>
              </a:ext>
            </a:extLst>
          </p:cNvPr>
          <p:cNvSpPr txBox="1"/>
          <p:nvPr/>
        </p:nvSpPr>
        <p:spPr>
          <a:xfrm>
            <a:off x="1231271" y="1208638"/>
            <a:ext cx="972945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ptos Display"/>
              </a:rPr>
              <a:t>Allison Smith</a:t>
            </a:r>
            <a:br>
              <a:rPr lang="en-US" sz="2200">
                <a:latin typeface="Aptos Display"/>
              </a:rPr>
            </a:br>
            <a:r>
              <a:rPr lang="en-US" sz="2200">
                <a:latin typeface="Aptos Display"/>
              </a:rPr>
              <a:t>​</a:t>
            </a:r>
            <a:br>
              <a:rPr lang="en-US" sz="2200">
                <a:latin typeface="Aptos Display"/>
              </a:rPr>
            </a:br>
            <a:r>
              <a:rPr lang="en-US" sz="2200">
                <a:ea typeface="+mn-lt"/>
                <a:cs typeface="+mn-lt"/>
              </a:rPr>
              <a:t>Allison is starting to realize that her major might not be the right fit. She’s nervous about changing directions—especially because her parents were excited about her current path—but she’s also curious about what else she could study. She doesn’t want to fall behind on graduation, but she’s starting to explore her options and think about what she really wants.</a:t>
            </a:r>
            <a:r>
              <a:rPr lang="en-US" sz="2000">
                <a:solidFill>
                  <a:srgbClr val="2C2830"/>
                </a:solidFill>
                <a:latin typeface="Bembo"/>
              </a:rPr>
              <a:t> </a:t>
            </a:r>
            <a:br>
              <a:rPr lang="en-US" sz="2200">
                <a:latin typeface="Aptos Display"/>
              </a:rPr>
            </a:br>
            <a:r>
              <a:rPr lang="en-US" sz="2200">
                <a:latin typeface="Aptos Display"/>
              </a:rPr>
              <a:t>​</a:t>
            </a:r>
            <a:br>
              <a:rPr lang="en-US" sz="2200">
                <a:latin typeface="Aptos Display"/>
              </a:rPr>
            </a:br>
            <a:r>
              <a:rPr lang="en-US" sz="2200">
                <a:latin typeface="Aptos Display"/>
              </a:rPr>
              <a:t>What should Allison do next?</a:t>
            </a:r>
            <a:endParaRPr lang="en-US"/>
          </a:p>
        </p:txBody>
      </p:sp>
    </p:spTree>
    <p:extLst>
      <p:ext uri="{BB962C8B-B14F-4D97-AF65-F5344CB8AC3E}">
        <p14:creationId xmlns:p14="http://schemas.microsoft.com/office/powerpoint/2010/main" val="21901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4B7F27-DD6E-7810-82AD-B0B5DE3C4C5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4D1F78-FF83-2C5F-AD8B-D8CDDBE13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46FE3F-31AB-5739-4422-92CFD84D2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91DF87-92D7-AC5F-307C-3B1187B0E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5AC94E7-D029-1CF7-6F12-4BE17BE5BFBB}"/>
              </a:ext>
            </a:extLst>
          </p:cNvPr>
          <p:cNvSpPr>
            <a:spLocks noGrp="1"/>
          </p:cNvSpPr>
          <p:nvPr>
            <p:ph type="title" idx="4294967295"/>
          </p:nvPr>
        </p:nvSpPr>
        <p:spPr>
          <a:xfrm>
            <a:off x="1202764" y="2964799"/>
            <a:ext cx="9157212" cy="1854736"/>
          </a:xfrm>
        </p:spPr>
        <p:txBody>
          <a:bodyPr vert="horz" lIns="91440" tIns="45720" rIns="91440" bIns="45720" rtlCol="0" anchor="ctr">
            <a:noAutofit/>
          </a:bodyPr>
          <a:lstStyle/>
          <a:p>
            <a:pPr>
              <a:lnSpc>
                <a:spcPct val="150000"/>
              </a:lnSpc>
            </a:pPr>
            <a:r>
              <a:rPr lang="en-US" sz="2400">
                <a:ea typeface="+mj-lt"/>
                <a:cs typeface="+mj-lt"/>
              </a:rPr>
              <a:t>Meet with academic advisor to talk through what changing majors might mean for her timeline</a:t>
            </a:r>
            <a:br>
              <a:rPr lang="en-US" sz="2400">
                <a:ea typeface="+mj-lt"/>
                <a:cs typeface="+mj-lt"/>
              </a:rPr>
            </a:br>
            <a:r>
              <a:rPr lang="en-US" sz="2400">
                <a:ea typeface="+mj-lt"/>
                <a:cs typeface="+mj-lt"/>
              </a:rPr>
              <a:t>Career exploration tools like a visit to Exploration Point</a:t>
            </a:r>
            <a:br>
              <a:rPr lang="en-US" sz="2400">
                <a:ea typeface="+mj-lt"/>
                <a:cs typeface="+mj-lt"/>
              </a:rPr>
            </a:br>
            <a:r>
              <a:rPr lang="en-US" sz="2400">
                <a:ea typeface="+mj-lt"/>
                <a:cs typeface="+mj-lt"/>
              </a:rPr>
              <a:t>Talk to someone in a major she's curious about</a:t>
            </a:r>
            <a:br>
              <a:rPr lang="en-US" sz="2400">
                <a:ea typeface="+mj-lt"/>
                <a:cs typeface="+mj-lt"/>
              </a:rPr>
            </a:br>
            <a:r>
              <a:rPr lang="en-US" sz="2400">
                <a:ea typeface="+mj-lt"/>
                <a:cs typeface="+mj-lt"/>
              </a:rPr>
              <a:t>Meet with her mentor</a:t>
            </a:r>
            <a:br>
              <a:rPr lang="en-US" sz="2400">
                <a:ea typeface="+mj-lt"/>
                <a:cs typeface="+mj-lt"/>
              </a:rPr>
            </a:br>
            <a:r>
              <a:rPr lang="en-US" sz="2400">
                <a:ea typeface="+mj-lt"/>
                <a:cs typeface="+mj-lt"/>
              </a:rPr>
              <a:t>Trying out an elective</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DC1E2BFD-FD63-46CD-DB1E-ABE0F6ABAB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066AEE-B8BE-2EFF-D535-2B1578ECC7D8}"/>
              </a:ext>
            </a:extLst>
          </p:cNvPr>
          <p:cNvSpPr txBox="1"/>
          <p:nvPr/>
        </p:nvSpPr>
        <p:spPr>
          <a:xfrm>
            <a:off x="1202361" y="90109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115315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CF9570-CFF7-C64A-B8C2-8938A3491A7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164C62-23E6-3E6D-0AEF-4F1B36E9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39CF14-1901-5521-D6E3-D5A1D2237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B09738-7F91-F284-EE16-59322D84D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5D011A9-C0DE-F3F9-F51D-61273EE96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35306A93-F6FE-9B93-9715-276C94AE4EFB}"/>
              </a:ext>
            </a:extLst>
          </p:cNvPr>
          <p:cNvSpPr txBox="1"/>
          <p:nvPr/>
        </p:nvSpPr>
        <p:spPr>
          <a:xfrm>
            <a:off x="1524000" y="2591613"/>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100" b="1"/>
              <a:t>Any questions about navigating your transition to college?</a:t>
            </a:r>
            <a:endParaRPr lang="en-US" sz="4100"/>
          </a:p>
          <a:p>
            <a:pPr algn="ctr">
              <a:lnSpc>
                <a:spcPct val="90000"/>
              </a:lnSpc>
              <a:spcBef>
                <a:spcPts val="1000"/>
              </a:spcBef>
            </a:pPr>
            <a:endParaRPr lang="en-US" sz="4800" b="1" kern="1200">
              <a:latin typeface="+mn-lt"/>
            </a:endParaRPr>
          </a:p>
        </p:txBody>
      </p:sp>
    </p:spTree>
    <p:extLst>
      <p:ext uri="{BB962C8B-B14F-4D97-AF65-F5344CB8AC3E}">
        <p14:creationId xmlns:p14="http://schemas.microsoft.com/office/powerpoint/2010/main" val="293942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9A272-4495-F194-4B32-7476EF2799E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0BB74F1-5F18-9584-FAA4-FE587FEE37BB}"/>
              </a:ext>
            </a:extLst>
          </p:cNvPr>
          <p:cNvSpPr>
            <a:spLocks noGrp="1"/>
          </p:cNvSpPr>
          <p:nvPr>
            <p:ph type="title" idx="4294967295"/>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Tools to start your First Year!</a:t>
            </a:r>
          </a:p>
        </p:txBody>
      </p:sp>
      <p:pic>
        <p:nvPicPr>
          <p:cNvPr id="10" name="Graphic 9" descr="Tools">
            <a:extLst>
              <a:ext uri="{FF2B5EF4-FFF2-40B4-BE49-F238E27FC236}">
                <a16:creationId xmlns:a16="http://schemas.microsoft.com/office/drawing/2014/main" id="{EC1C446C-CC5D-3134-1F62-3F2B7D988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024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9CE3BE7-2847-CC05-B272-8FD0977A498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phone screen&#10;&#10;AI-generated content may be incorrect.">
            <a:extLst>
              <a:ext uri="{FF2B5EF4-FFF2-40B4-BE49-F238E27FC236}">
                <a16:creationId xmlns:a16="http://schemas.microsoft.com/office/drawing/2014/main" id="{B373B181-E8CB-8EAD-6837-9F90CB9159C4}"/>
              </a:ext>
            </a:extLst>
          </p:cNvPr>
          <p:cNvPicPr>
            <a:picLocks noChangeAspect="1"/>
          </p:cNvPicPr>
          <p:nvPr/>
        </p:nvPicPr>
        <p:blipFill>
          <a:blip r:embed="rId3">
            <a:alphaModFix amt="50000"/>
          </a:blip>
          <a:srcRect/>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E74C12A6-3C9A-2617-F3B9-41A4E955BE94}"/>
              </a:ext>
            </a:extLst>
          </p:cNvPr>
          <p:cNvSpPr>
            <a:spLocks noGrp="1"/>
          </p:cNvSpPr>
          <p:nvPr>
            <p:ph type="title" idx="4294967295"/>
          </p:nvPr>
        </p:nvSpPr>
        <p:spPr>
          <a:xfrm>
            <a:off x="1524000" y="2251640"/>
            <a:ext cx="9144000" cy="2354717"/>
          </a:xfrm>
        </p:spPr>
        <p:txBody>
          <a:bodyPr vert="horz" lIns="91440" tIns="45720" rIns="91440" bIns="45720" rtlCol="0" anchor="b">
            <a:normAutofit/>
          </a:bodyPr>
          <a:lstStyle/>
          <a:p>
            <a:pPr algn="ctr"/>
            <a:r>
              <a:rPr lang="en-US" sz="4000">
                <a:solidFill>
                  <a:srgbClr val="FFFFFF"/>
                </a:solidFill>
              </a:rPr>
              <a:t>Monday morning, Sarah’s alarm goes off before the sun. She triple-checks her schedule and heads out, feeling both excited and totally lost.</a:t>
            </a:r>
          </a:p>
        </p:txBody>
      </p:sp>
    </p:spTree>
    <p:extLst>
      <p:ext uri="{BB962C8B-B14F-4D97-AF65-F5344CB8AC3E}">
        <p14:creationId xmlns:p14="http://schemas.microsoft.com/office/powerpoint/2010/main" val="1624455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0B2E63-7E98-C07F-B168-1302A11F88BE}"/>
              </a:ext>
            </a:extLst>
          </p:cNvPr>
          <p:cNvSpPr txBox="1"/>
          <p:nvPr/>
        </p:nvSpPr>
        <p:spPr>
          <a:xfrm>
            <a:off x="7239014" y="525982"/>
            <a:ext cx="4282983" cy="120036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a:latin typeface="+mj-lt"/>
                <a:ea typeface="+mj-ea"/>
                <a:cs typeface="+mj-cs"/>
              </a:rPr>
              <a:t>Wi-Fi</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logo&#10;&#10;AI-generated content may be incorrect.">
            <a:extLst>
              <a:ext uri="{FF2B5EF4-FFF2-40B4-BE49-F238E27FC236}">
                <a16:creationId xmlns:a16="http://schemas.microsoft.com/office/drawing/2014/main" id="{0318D830-ACAD-F2EC-CB83-03C02E70F21E}"/>
              </a:ext>
            </a:extLst>
          </p:cNvPr>
          <p:cNvPicPr>
            <a:picLocks noChangeAspect="1"/>
          </p:cNvPicPr>
          <p:nvPr/>
        </p:nvPicPr>
        <p:blipFill>
          <a:blip r:embed="rId2"/>
          <a:stretch>
            <a:fillRect/>
          </a:stretch>
        </p:blipFill>
        <p:spPr>
          <a:xfrm>
            <a:off x="576244" y="2116611"/>
            <a:ext cx="5628018" cy="2391907"/>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5746EF-A61E-FD6D-FBC8-430AF3F69483}"/>
              </a:ext>
            </a:extLst>
          </p:cNvPr>
          <p:cNvSpPr txBox="1"/>
          <p:nvPr/>
        </p:nvSpPr>
        <p:spPr>
          <a:xfrm>
            <a:off x="6822191" y="1201381"/>
            <a:ext cx="4934549" cy="35561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500"/>
              <a:t>Username: [</a:t>
            </a:r>
            <a:r>
              <a:rPr lang="en-US" sz="2500">
                <a:hlinkClick r:id="rId3">
                  <a:extLst>
                    <a:ext uri="{A12FA001-AC4F-418D-AE19-62706E023703}">
                      <ahyp:hlinkClr xmlns:ahyp="http://schemas.microsoft.com/office/drawing/2018/hyperlinkcolor" val="tx"/>
                    </a:ext>
                  </a:extLst>
                </a:hlinkClick>
              </a:rPr>
              <a:t>netID]@byu.edu</a:t>
            </a:r>
          </a:p>
          <a:p>
            <a:pPr indent="-228600">
              <a:lnSpc>
                <a:spcPct val="90000"/>
              </a:lnSpc>
              <a:spcAft>
                <a:spcPts val="600"/>
              </a:spcAft>
              <a:buFont typeface="Arial" panose="020B0604020202020204" pitchFamily="34" charset="0"/>
              <a:buChar char="•"/>
            </a:pPr>
            <a:r>
              <a:rPr lang="en-US" sz="2500"/>
              <a:t>Password: [your BYU Password]</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r code with a dinosaur&#10;&#10;Description automatically generated">
            <a:extLst>
              <a:ext uri="{FF2B5EF4-FFF2-40B4-BE49-F238E27FC236}">
                <a16:creationId xmlns:a16="http://schemas.microsoft.com/office/drawing/2014/main" id="{49F2678A-67A6-C279-DCF1-2C6FB3B68D73}"/>
              </a:ext>
            </a:extLst>
          </p:cNvPr>
          <p:cNvPicPr>
            <a:picLocks noChangeAspect="1"/>
          </p:cNvPicPr>
          <p:nvPr/>
        </p:nvPicPr>
        <p:blipFill>
          <a:blip r:embed="rId4"/>
          <a:stretch>
            <a:fillRect/>
          </a:stretch>
        </p:blipFill>
        <p:spPr>
          <a:xfrm>
            <a:off x="8368291" y="3533722"/>
            <a:ext cx="2013169" cy="2013169"/>
          </a:xfrm>
          <a:prstGeom prst="rect">
            <a:avLst/>
          </a:prstGeom>
        </p:spPr>
      </p:pic>
    </p:spTree>
    <p:extLst>
      <p:ext uri="{BB962C8B-B14F-4D97-AF65-F5344CB8AC3E}">
        <p14:creationId xmlns:p14="http://schemas.microsoft.com/office/powerpoint/2010/main" val="1705366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297300-0AE1-2736-8AA5-3ADEEAFFDA4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5E3E04C-CC0C-2E5A-49B5-D635F084EB04}"/>
              </a:ext>
            </a:extLst>
          </p:cNvPr>
          <p:cNvSpPr>
            <a:spLocks noGrp="1"/>
          </p:cNvSpPr>
          <p:nvPr>
            <p:ph type="title" idx="4294967295"/>
          </p:nvPr>
        </p:nvSpPr>
        <p:spPr>
          <a:xfrm>
            <a:off x="-936" y="1465006"/>
            <a:ext cx="3687308" cy="2074607"/>
          </a:xfrm>
        </p:spPr>
        <p:txBody>
          <a:bodyPr vert="horz" lIns="91440" tIns="45720" rIns="91440" bIns="45720" rtlCol="0" anchor="b">
            <a:normAutofit/>
          </a:bodyPr>
          <a:lstStyle/>
          <a:p>
            <a:pPr algn="ctr"/>
            <a:r>
              <a:rPr lang="en-US"/>
              <a:t>BYU App</a:t>
            </a:r>
          </a:p>
        </p:txBody>
      </p:sp>
      <p:sp>
        <p:nvSpPr>
          <p:cNvPr id="43" name="Freeform: Shape 42">
            <a:extLst>
              <a:ext uri="{FF2B5EF4-FFF2-40B4-BE49-F238E27FC236}">
                <a16:creationId xmlns:a16="http://schemas.microsoft.com/office/drawing/2014/main" id="{8A99082C-DFB7-4A76-AEF9-CC7776D13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AI-generated content may be incorrect.">
            <a:extLst>
              <a:ext uri="{FF2B5EF4-FFF2-40B4-BE49-F238E27FC236}">
                <a16:creationId xmlns:a16="http://schemas.microsoft.com/office/drawing/2014/main" id="{A926C08A-17CD-EE52-C56F-7E650D29F3E2}"/>
              </a:ext>
            </a:extLst>
          </p:cNvPr>
          <p:cNvPicPr>
            <a:picLocks noChangeAspect="1"/>
          </p:cNvPicPr>
          <p:nvPr/>
        </p:nvPicPr>
        <p:blipFill>
          <a:blip r:embed="rId3"/>
          <a:stretch>
            <a:fillRect/>
          </a:stretch>
        </p:blipFill>
        <p:spPr>
          <a:xfrm>
            <a:off x="3195836" y="673749"/>
            <a:ext cx="2550945" cy="5740081"/>
          </a:xfrm>
          <a:prstGeom prst="rect">
            <a:avLst/>
          </a:prstGeom>
        </p:spPr>
      </p:pic>
      <p:pic>
        <p:nvPicPr>
          <p:cNvPr id="2" name="Picture 1" descr="A cell phone with a person wearing a tiger garment&#10;&#10;AI-generated content may be incorrect.">
            <a:extLst>
              <a:ext uri="{FF2B5EF4-FFF2-40B4-BE49-F238E27FC236}">
                <a16:creationId xmlns:a16="http://schemas.microsoft.com/office/drawing/2014/main" id="{30A0B5DA-4788-EB4B-BF6C-3ED25A00807B}"/>
              </a:ext>
            </a:extLst>
          </p:cNvPr>
          <p:cNvPicPr>
            <a:picLocks noChangeAspect="1"/>
          </p:cNvPicPr>
          <p:nvPr/>
        </p:nvPicPr>
        <p:blipFill>
          <a:blip r:embed="rId4"/>
          <a:stretch>
            <a:fillRect/>
          </a:stretch>
        </p:blipFill>
        <p:spPr>
          <a:xfrm>
            <a:off x="6097217" y="673750"/>
            <a:ext cx="2786615" cy="5740080"/>
          </a:xfrm>
          <a:prstGeom prst="rect">
            <a:avLst/>
          </a:prstGeom>
        </p:spPr>
      </p:pic>
      <p:pic>
        <p:nvPicPr>
          <p:cNvPr id="3" name="Picture 2" descr="A screenshot of a map&#10;&#10;AI-generated content may be incorrect.">
            <a:extLst>
              <a:ext uri="{FF2B5EF4-FFF2-40B4-BE49-F238E27FC236}">
                <a16:creationId xmlns:a16="http://schemas.microsoft.com/office/drawing/2014/main" id="{669ED684-944C-7AC4-E6D5-832FA674A276}"/>
              </a:ext>
            </a:extLst>
          </p:cNvPr>
          <p:cNvPicPr>
            <a:picLocks noChangeAspect="1"/>
          </p:cNvPicPr>
          <p:nvPr/>
        </p:nvPicPr>
        <p:blipFill>
          <a:blip r:embed="rId5"/>
          <a:stretch>
            <a:fillRect/>
          </a:stretch>
        </p:blipFill>
        <p:spPr>
          <a:xfrm>
            <a:off x="9080425" y="684047"/>
            <a:ext cx="2917745" cy="5729783"/>
          </a:xfrm>
          <a:prstGeom prst="rect">
            <a:avLst/>
          </a:prstGeom>
        </p:spPr>
      </p:pic>
      <p:sp>
        <p:nvSpPr>
          <p:cNvPr id="44" name="Freeform: Shape 43">
            <a:extLst>
              <a:ext uri="{FF2B5EF4-FFF2-40B4-BE49-F238E27FC236}">
                <a16:creationId xmlns:a16="http://schemas.microsoft.com/office/drawing/2014/main" id="{335CD886-02A5-44BE-B07A-B120E39D7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18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uilding with trees and people in front of it&#10;&#10;AI-generated content may be incorrect.">
            <a:extLst>
              <a:ext uri="{FF2B5EF4-FFF2-40B4-BE49-F238E27FC236}">
                <a16:creationId xmlns:a16="http://schemas.microsoft.com/office/drawing/2014/main" id="{67ACCCC9-99E8-4F41-C0EE-8C858B7E9451}"/>
              </a:ext>
            </a:extLst>
          </p:cNvPr>
          <p:cNvPicPr>
            <a:picLocks noChangeAspect="1"/>
          </p:cNvPicPr>
          <p:nvPr/>
        </p:nvPicPr>
        <p:blipFill>
          <a:blip r:embed="rId2"/>
          <a:srcRect r="2328" b="1"/>
          <a:stretch>
            <a:fillRect/>
          </a:stretch>
        </p:blipFill>
        <p:spPr>
          <a:xfrm>
            <a:off x="1" y="10"/>
            <a:ext cx="8667011" cy="6857990"/>
          </a:xfrm>
          <a:prstGeom prst="rect">
            <a:avLst/>
          </a:prstGeom>
        </p:spPr>
      </p:pic>
      <p:sp>
        <p:nvSpPr>
          <p:cNvPr id="43"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F87CC6-1C35-5F4C-E637-1D81E66ADACD}"/>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Student Service Centers in the Wilk</a:t>
            </a:r>
          </a:p>
        </p:txBody>
      </p:sp>
      <p:sp>
        <p:nvSpPr>
          <p:cNvPr id="4" name="TextBox 3">
            <a:extLst>
              <a:ext uri="{FF2B5EF4-FFF2-40B4-BE49-F238E27FC236}">
                <a16:creationId xmlns:a16="http://schemas.microsoft.com/office/drawing/2014/main" id="{BEC46098-FBA7-C7A8-FD60-1172EE1EB067}"/>
              </a:ext>
            </a:extLst>
          </p:cNvPr>
          <p:cNvSpPr txBox="1"/>
          <p:nvPr/>
        </p:nvSpPr>
        <p:spPr>
          <a:xfrm>
            <a:off x="7264242" y="2434201"/>
            <a:ext cx="4824820"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a:t>Counseling and Psychological Services (WSC 1500) </a:t>
            </a:r>
            <a:endParaRPr lang="en-US"/>
          </a:p>
          <a:p>
            <a:pPr>
              <a:lnSpc>
                <a:spcPct val="90000"/>
              </a:lnSpc>
              <a:spcAft>
                <a:spcPts val="600"/>
              </a:spcAft>
            </a:pPr>
            <a:r>
              <a:rPr lang="en-US" sz="2200"/>
              <a:t>Title IX (WSC 1320) </a:t>
            </a:r>
          </a:p>
          <a:p>
            <a:pPr>
              <a:lnSpc>
                <a:spcPct val="90000"/>
              </a:lnSpc>
              <a:spcAft>
                <a:spcPts val="600"/>
              </a:spcAft>
            </a:pPr>
            <a:r>
              <a:rPr lang="en-US" sz="2200"/>
              <a:t>ID Center (WSC 1057) </a:t>
            </a:r>
          </a:p>
          <a:p>
            <a:pPr>
              <a:lnSpc>
                <a:spcPct val="90000"/>
              </a:lnSpc>
              <a:spcAft>
                <a:spcPts val="600"/>
              </a:spcAft>
            </a:pPr>
            <a:r>
              <a:rPr lang="en-US" sz="2200"/>
              <a:t>University Advisement Center (WSC 2500) </a:t>
            </a:r>
          </a:p>
          <a:p>
            <a:pPr>
              <a:lnSpc>
                <a:spcPct val="90000"/>
              </a:lnSpc>
              <a:spcAft>
                <a:spcPts val="600"/>
              </a:spcAft>
            </a:pPr>
            <a:r>
              <a:rPr lang="en-US" sz="2200"/>
              <a:t>Multicultural Student Center (WSC 2400)</a:t>
            </a:r>
          </a:p>
          <a:p>
            <a:pPr>
              <a:lnSpc>
                <a:spcPct val="90000"/>
              </a:lnSpc>
              <a:spcAft>
                <a:spcPts val="600"/>
              </a:spcAft>
            </a:pPr>
            <a:r>
              <a:rPr lang="en-US" sz="2200"/>
              <a:t>Accessibility Center (WSC 2170) </a:t>
            </a:r>
          </a:p>
          <a:p>
            <a:pPr>
              <a:lnSpc>
                <a:spcPct val="90000"/>
              </a:lnSpc>
              <a:spcAft>
                <a:spcPts val="600"/>
              </a:spcAft>
            </a:pPr>
            <a:r>
              <a:rPr lang="en-US" sz="2200"/>
              <a:t>Enrollment Services (WSC 3326)</a:t>
            </a:r>
          </a:p>
          <a:p>
            <a:pPr indent="-228600">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3500663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7C35BA-EE19-8E2F-83E0-CCD832D6030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194FB-0C36-73FD-B0D0-2FC391C5A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7B3B6E-27E2-50F1-B5A0-563C146B5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733A65-A3C6-03A6-6721-1A00AD8F8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F298A79-B495-1FD3-C0FB-143A4C2B7D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25BB4827-3FDE-5F64-43CD-64E6F8411CCD}"/>
              </a:ext>
            </a:extLst>
          </p:cNvPr>
          <p:cNvSpPr txBox="1"/>
          <p:nvPr/>
        </p:nvSpPr>
        <p:spPr>
          <a:xfrm>
            <a:off x="1523999" y="1029886"/>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t>Questions</a:t>
            </a:r>
            <a:endParaRPr lang="en-US" sz="6000" dirty="0"/>
          </a:p>
        </p:txBody>
      </p:sp>
      <p:pic>
        <p:nvPicPr>
          <p:cNvPr id="4" name="Picture 3" descr="A qr code with a dinosaur&#10;&#10;Description automatically generated">
            <a:extLst>
              <a:ext uri="{FF2B5EF4-FFF2-40B4-BE49-F238E27FC236}">
                <a16:creationId xmlns:a16="http://schemas.microsoft.com/office/drawing/2014/main" id="{85610BCD-7D9B-5A39-FD89-507AFBE329D1}"/>
              </a:ext>
            </a:extLst>
          </p:cNvPr>
          <p:cNvPicPr>
            <a:picLocks noChangeAspect="1"/>
          </p:cNvPicPr>
          <p:nvPr/>
        </p:nvPicPr>
        <p:blipFill>
          <a:blip r:embed="rId2"/>
          <a:stretch>
            <a:fillRect/>
          </a:stretch>
        </p:blipFill>
        <p:spPr>
          <a:xfrm>
            <a:off x="4667250" y="2000250"/>
            <a:ext cx="2857500" cy="2857500"/>
          </a:xfrm>
          <a:prstGeom prst="rect">
            <a:avLst/>
          </a:prstGeom>
        </p:spPr>
      </p:pic>
      <p:sp>
        <p:nvSpPr>
          <p:cNvPr id="5" name="TextBox 4">
            <a:extLst>
              <a:ext uri="{FF2B5EF4-FFF2-40B4-BE49-F238E27FC236}">
                <a16:creationId xmlns:a16="http://schemas.microsoft.com/office/drawing/2014/main" id="{E5BCA531-E529-F829-5D40-EBCC3F6B9145}"/>
              </a:ext>
            </a:extLst>
          </p:cNvPr>
          <p:cNvSpPr txBox="1"/>
          <p:nvPr/>
        </p:nvSpPr>
        <p:spPr>
          <a:xfrm>
            <a:off x="4602955" y="4686136"/>
            <a:ext cx="2986088" cy="369332"/>
          </a:xfrm>
          <a:prstGeom prst="rect">
            <a:avLst/>
          </a:prstGeom>
          <a:noFill/>
        </p:spPr>
        <p:txBody>
          <a:bodyPr wrap="square" rtlCol="0">
            <a:spAutoFit/>
          </a:bodyPr>
          <a:lstStyle/>
          <a:p>
            <a:r>
              <a:rPr lang="en-US" dirty="0"/>
              <a:t>Schedule a meeting with me</a:t>
            </a:r>
          </a:p>
        </p:txBody>
      </p:sp>
    </p:spTree>
    <p:extLst>
      <p:ext uri="{BB962C8B-B14F-4D97-AF65-F5344CB8AC3E}">
        <p14:creationId xmlns:p14="http://schemas.microsoft.com/office/powerpoint/2010/main" val="371986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44B474-11C4-F759-3E11-4349E13093D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531BAC-296E-47BF-0DFB-25E603D7C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93E803-968B-61DF-0C7C-D10599EE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7D9B8-93CD-1DDA-19E8-FF1D385ED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BF9D027-94D7-8BB3-4A9B-FDBF4707DD61}"/>
              </a:ext>
            </a:extLst>
          </p:cNvPr>
          <p:cNvSpPr>
            <a:spLocks noGrp="1"/>
          </p:cNvSpPr>
          <p:nvPr>
            <p:ph type="title" idx="4294967295"/>
          </p:nvPr>
        </p:nvSpPr>
        <p:spPr>
          <a:xfrm>
            <a:off x="1523999" y="2317244"/>
            <a:ext cx="9144000" cy="1087984"/>
          </a:xfrm>
        </p:spPr>
        <p:txBody>
          <a:bodyPr vert="horz" lIns="91440" tIns="45720" rIns="91440" bIns="45720" rtlCol="0" anchor="ctr">
            <a:normAutofit/>
          </a:bodyPr>
          <a:lstStyle/>
          <a:p>
            <a:pPr algn="ctr"/>
            <a:r>
              <a:rPr lang="en-US" sz="6000"/>
              <a:t>Head outside</a:t>
            </a:r>
          </a:p>
        </p:txBody>
      </p:sp>
      <p:cxnSp>
        <p:nvCxnSpPr>
          <p:cNvPr id="22" name="Straight Connector 21">
            <a:extLst>
              <a:ext uri="{FF2B5EF4-FFF2-40B4-BE49-F238E27FC236}">
                <a16:creationId xmlns:a16="http://schemas.microsoft.com/office/drawing/2014/main" id="{930122FE-4057-5C9D-A445-10F6D1880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8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A5FD20-9663-726C-7778-B66CD947D2FA}"/>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692E92-3935-7768-50B8-8A641B330D02}"/>
              </a:ext>
            </a:extLst>
          </p:cNvPr>
          <p:cNvSpPr>
            <a:spLocks noGrp="1"/>
          </p:cNvSpPr>
          <p:nvPr>
            <p:ph type="title" idx="4294967295"/>
          </p:nvPr>
        </p:nvSpPr>
        <p:spPr>
          <a:xfrm>
            <a:off x="643468" y="643467"/>
            <a:ext cx="4620584" cy="4567137"/>
          </a:xfrm>
        </p:spPr>
        <p:txBody>
          <a:bodyPr vert="horz" lIns="91440" tIns="45720" rIns="91440" bIns="45720" rtlCol="0" anchor="b">
            <a:normAutofit/>
          </a:bodyPr>
          <a:lstStyle/>
          <a:p>
            <a:pPr marL="0" indent="0"/>
            <a:r>
              <a:rPr lang="en-US" sz="3400">
                <a:effectLst/>
              </a:rPr>
              <a:t>She walks into what she thinks is her English class—only to find herself in a huge lecture on medieval history. Oops. She laughs it off</a:t>
            </a:r>
            <a:r>
              <a:rPr lang="en-US" sz="3400"/>
              <a:t>;</a:t>
            </a:r>
            <a:r>
              <a:rPr lang="en-US" sz="3400">
                <a:effectLst/>
              </a:rPr>
              <a:t> cheeks flushed </a:t>
            </a:r>
            <a:r>
              <a:rPr lang="en-US" sz="3400"/>
              <a:t>she</a:t>
            </a:r>
            <a:r>
              <a:rPr lang="en-US" sz="3400">
                <a:effectLst/>
              </a:rPr>
              <a:t> slips out before the professor notices.</a:t>
            </a:r>
          </a:p>
        </p:txBody>
      </p:sp>
      <p:pic>
        <p:nvPicPr>
          <p:cNvPr id="2" name="Picture 1" descr="A group of people in a line&#10;&#10;AI-generated content may be incorrect.">
            <a:extLst>
              <a:ext uri="{FF2B5EF4-FFF2-40B4-BE49-F238E27FC236}">
                <a16:creationId xmlns:a16="http://schemas.microsoft.com/office/drawing/2014/main" id="{2A491100-EF75-350E-0AF3-034EC42E7538}"/>
              </a:ext>
            </a:extLst>
          </p:cNvPr>
          <p:cNvPicPr>
            <a:picLocks noChangeAspect="1"/>
          </p:cNvPicPr>
          <p:nvPr/>
        </p:nvPicPr>
        <p:blipFill>
          <a:blip r:embed="rId3">
            <a:extLst>
              <a:ext uri="{837473B0-CC2E-450A-ABE3-18F120FF3D39}">
                <a1611:picAttrSrcUrl xmlns:a1611="http://schemas.microsoft.com/office/drawing/2016/11/main" r:id="rId4"/>
              </a:ext>
            </a:extLst>
          </a:blip>
          <a:srcRect l="17875" r="21263"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4982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B1FD9A-E4B2-1226-4631-191779EA98F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04CD5D-C8D9-3FBE-876E-9A6670CAC166}"/>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000" kern="1200">
                <a:latin typeface="+mj-lt"/>
                <a:ea typeface="+mj-ea"/>
                <a:cs typeface="+mj-cs"/>
              </a:rPr>
              <a:t>Back outside, she texts her mentor: “I think I already failed day one.” Her mentor replies with a laughing emoji and says, “Don’t worry—it happens to everyone. Let me show you how to </a:t>
            </a:r>
            <a:r>
              <a:rPr lang="en-US" sz="4000"/>
              <a:t>navigate campus</a:t>
            </a:r>
            <a:r>
              <a:rPr lang="en-US" sz="4000" kern="1200">
                <a:latin typeface="+mj-lt"/>
                <a:ea typeface="+mj-ea"/>
                <a:cs typeface="+mj-cs"/>
              </a:rPr>
              <a:t>.”</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 action="ppaction://hlinkshowjump?jump=nextslide"/>
            <a:extLst>
              <a:ext uri="{FF2B5EF4-FFF2-40B4-BE49-F238E27FC236}">
                <a16:creationId xmlns:a16="http://schemas.microsoft.com/office/drawing/2014/main" id="{B02B1106-85E3-518D-9B3B-15852C23BAF4}"/>
              </a:ext>
            </a:extLst>
          </p:cNvPr>
          <p:cNvSpPr/>
          <p:nvPr/>
        </p:nvSpPr>
        <p:spPr>
          <a:xfrm>
            <a:off x="7628237" y="5385147"/>
            <a:ext cx="3790611"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First-Year Mentoring</a:t>
            </a:r>
          </a:p>
        </p:txBody>
      </p:sp>
    </p:spTree>
    <p:extLst>
      <p:ext uri="{BB962C8B-B14F-4D97-AF65-F5344CB8AC3E}">
        <p14:creationId xmlns:p14="http://schemas.microsoft.com/office/powerpoint/2010/main" val="1126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70A3C-3170-32E5-185F-CF4F45978AED}"/>
              </a:ext>
            </a:extLst>
          </p:cNvPr>
          <p:cNvSpPr>
            <a:spLocks noGrp="1"/>
          </p:cNvSpPr>
          <p:nvPr>
            <p:ph type="title"/>
          </p:nvPr>
        </p:nvSpPr>
        <p:spPr>
          <a:xfrm>
            <a:off x="1043631" y="809898"/>
            <a:ext cx="9942716" cy="1554480"/>
          </a:xfrm>
        </p:spPr>
        <p:txBody>
          <a:bodyPr anchor="ctr">
            <a:normAutofit/>
          </a:bodyPr>
          <a:lstStyle/>
          <a:p>
            <a:r>
              <a:rPr lang="en-US" sz="4800"/>
              <a:t>First-Year Mentoring</a:t>
            </a:r>
          </a:p>
        </p:txBody>
      </p:sp>
      <p:sp>
        <p:nvSpPr>
          <p:cNvPr id="4" name="Content Placeholder 2">
            <a:extLst>
              <a:ext uri="{FF2B5EF4-FFF2-40B4-BE49-F238E27FC236}">
                <a16:creationId xmlns:a16="http://schemas.microsoft.com/office/drawing/2014/main" id="{A3A080D1-4C75-D9D7-51CE-645BE0B45C3A}"/>
              </a:ext>
            </a:extLst>
          </p:cNvPr>
          <p:cNvSpPr>
            <a:spLocks noGrp="1"/>
          </p:cNvSpPr>
          <p:nvPr>
            <p:ph idx="1"/>
          </p:nvPr>
        </p:nvSpPr>
        <p:spPr>
          <a:xfrm>
            <a:off x="1045028" y="3017522"/>
            <a:ext cx="9941319" cy="3124658"/>
          </a:xfrm>
        </p:spPr>
        <p:txBody>
          <a:bodyPr anchor="ctr">
            <a:normAutofit/>
          </a:bodyPr>
          <a:lstStyle/>
          <a:p>
            <a:pPr marL="457200" indent="-457200">
              <a:buFont typeface="Arial" panose="020B0604020202020204" pitchFamily="34" charset="0"/>
              <a:buChar char="•"/>
            </a:pPr>
            <a:r>
              <a:rPr lang="en-US" sz="3200"/>
              <a:t>One-on-one support for adjusting to college life</a:t>
            </a:r>
          </a:p>
          <a:p>
            <a:pPr marL="457200" indent="-457200">
              <a:buFont typeface="Arial" panose="020B0604020202020204" pitchFamily="34" charset="0"/>
              <a:buChar char="•"/>
            </a:pPr>
            <a:r>
              <a:rPr lang="en-US" sz="3200"/>
              <a:t>Mentors who get it—they’ve been there too</a:t>
            </a:r>
          </a:p>
          <a:p>
            <a:pPr marL="457200" indent="-457200">
              <a:buFont typeface="Arial" panose="020B0604020202020204" pitchFamily="34" charset="0"/>
              <a:buChar char="•"/>
            </a:pPr>
            <a:r>
              <a:rPr lang="en-US" sz="3200"/>
              <a:t>Help with navigating campus, understanding classes, and asking for help</a:t>
            </a:r>
          </a:p>
          <a:p>
            <a:pPr marL="457200" indent="-457200">
              <a:buFont typeface="Arial" panose="020B0604020202020204" pitchFamily="34" charset="0"/>
              <a:buChar char="•"/>
            </a:pPr>
            <a:r>
              <a:rPr lang="en-US" sz="3200"/>
              <a:t>A safe place to say, “I don’t know where to start”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ounded Rectangle 2">
            <a:hlinkClick r:id="" action="ppaction://hlinkshowjump?jump=nextslide"/>
            <a:extLst>
              <a:ext uri="{FF2B5EF4-FFF2-40B4-BE49-F238E27FC236}">
                <a16:creationId xmlns:a16="http://schemas.microsoft.com/office/drawing/2014/main" id="{BB3E7F28-D026-B2AF-B1AE-80FC9AAA004E}"/>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435308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5325</TotalTime>
  <Words>2720</Words>
  <Application>Microsoft Macintosh PowerPoint</Application>
  <PresentationFormat>Widescreen</PresentationFormat>
  <Paragraphs>238</Paragraphs>
  <Slides>64</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Aptos</vt:lpstr>
      <vt:lpstr>Aptos Display</vt:lpstr>
      <vt:lpstr>Arial</vt:lpstr>
      <vt:lpstr>Bembo</vt:lpstr>
      <vt:lpstr>Calibri</vt:lpstr>
      <vt:lpstr>Helvetica</vt:lpstr>
      <vt:lpstr>Neue Haas Grotesk Text Pro</vt:lpstr>
      <vt:lpstr>Office Theme</vt:lpstr>
      <vt:lpstr>My BYU Journey</vt:lpstr>
      <vt:lpstr>Sarah’s car is stuffed with bedding, snacks, and a lifetime of memories as she pulls into BYU for the first time. Her parents help her unload everything, her mom tucks a handwritten note in her bag, and her dad tries to fix the mini fridge’s wobbly leg.</vt:lpstr>
      <vt:lpstr>Her parents say goodbye over a dinner of burgers and fries and wish her luck at NSO the next day. Sarah's already received a text from her peer mentor and is excited to meet them.   </vt:lpstr>
      <vt:lpstr>For the first time alone Sarah stands in the quiet of her new room, surrounded by the soft buzz of campus outside. She feels excited, but also a little scared. What’s expected of her now? </vt:lpstr>
      <vt:lpstr>Expectations of First-Year Students</vt:lpstr>
      <vt:lpstr>Monday morning, Sarah’s alarm goes off before the sun. She triple-checks her schedule and heads out, feeling both excited and totally lost.</vt:lpstr>
      <vt:lpstr>She walks into what she thinks is her English class—only to find herself in a huge lecture on medieval history. Oops. She laughs it off; cheeks flushed she slips out before the professor notices.</vt:lpstr>
      <vt:lpstr>Back outside, she texts her mentor: “I think I already failed day one.” Her mentor replies with a laughing emoji and says, “Don’t worry—it happens to everyone. Let me show you how to navigate campus.”</vt:lpstr>
      <vt:lpstr>First-Year Mentoring</vt:lpstr>
      <vt:lpstr>Later that day, she finds her next class and stands outside the door. Should she sit near the front next to a friendly looking girl or hide in the back?</vt:lpstr>
      <vt:lpstr>Should Sarah sit near others or sit in the back?</vt:lpstr>
      <vt:lpstr>Sit Near Others</vt:lpstr>
      <vt:lpstr>Sit in the Back</vt:lpstr>
      <vt:lpstr>By the third week, midterms loom. Sarah can't seem to stop thinking about how her roommates are always making plans to go dancing, all she can seem to do is stress about all of her midterms- she’s never been good at tests.</vt:lpstr>
      <vt:lpstr>After rushing to the testing center on the last day to take her American Heritage test, she learns the hard way that there’s a $5 fee if you wait to take your exam until the last minute. It’s not much, but it’s enough to make her realize she needs a better plan.</vt:lpstr>
      <vt:lpstr>Trying to do better, Sarah’s torn between joining the study group her friends keep talking about or heading to the TA lab—where she’s heard there’s always someone to offer one-on-one help, and maybe even a cute guy in the corner with his own flashcards.</vt:lpstr>
      <vt:lpstr>Should Sarah go to her study group or go to the TA lab?</vt:lpstr>
      <vt:lpstr>Study Group</vt:lpstr>
      <vt:lpstr>TA Lab</vt:lpstr>
      <vt:lpstr>Early Alert</vt:lpstr>
      <vt:lpstr>How Mentors Use Early Alert</vt:lpstr>
      <vt:lpstr>Mid-semester, Sarah gets a calling at church as a Sunday School teacher. She’s nervous, but the new role helps her feel like she belongs somewhere on campus. Her ministering sisters and brothers also drop by one night with cookies as an encouraging gift. </vt:lpstr>
      <vt:lpstr>However, soon after, Sarah’s apartment starts to feel cramped. One roommate always leaves dishes in the sink, and the tension is thick enough to cut with a butter knife.</vt:lpstr>
      <vt:lpstr>Not knowing if she should approach her roommates, Sarah reaches out to her peer mentor​, and they offer her some good advice.</vt:lpstr>
      <vt:lpstr>How can Sarah approach this? Should she go talk to her roommates about the dishes or should she stay quiet try to not let herself get bothered by it? </vt:lpstr>
      <vt:lpstr>Talk to Them</vt:lpstr>
      <vt:lpstr>Stay Quiet:</vt:lpstr>
      <vt:lpstr>Why Peer Mentors Matter</vt:lpstr>
      <vt:lpstr>By October, Sarah’s feeling worn down. She’s got two huge projects due in the same week, homesickness that sneaks up in the quiet moments, and that nagging doubt about her major.</vt:lpstr>
      <vt:lpstr>She sees everyone else talking about winter registration—but she’s not even sure what she wants to study.</vt:lpstr>
      <vt:lpstr>She remembers her mentor telling her there are common experiences throughout the semester—how everyone feels these highs and lows, and it’s okay to not have it all figured out.</vt:lpstr>
      <vt:lpstr>PowerPoint Presentation</vt:lpstr>
      <vt:lpstr>Should Sarah meet with her mentor and ask for help or push through alone?</vt:lpstr>
      <vt:lpstr>Meet with Mentor</vt:lpstr>
      <vt:lpstr>Push Through Alone</vt:lpstr>
      <vt:lpstr>November brings dark clouds and shorter days. Sarah’s feeling the weight of everything, and the breakup with her boyfriend just before Thanksgiving doesn’t help. She knows it's normal to feel a little down, but this feels bigger than her. She reaches out to her peer mentor to ask for some advice. </vt:lpstr>
      <vt:lpstr>Her mentor tells her about CAPS and Quick Care—places she can go when the blues feel bigger than she can handle. She decides to make an appointment.</vt:lpstr>
      <vt:lpstr>That same week, her mom calls just to say she loves her, and her roommate bakes cookies for everyone. It’s small, but it’s enough to remind her she’s not alone. Her roommates also remind her about an upcoming ward activity: a luau with food! But what in the world are Hawaiian haystacks?</vt:lpstr>
      <vt:lpstr>Should Sarah go to the ward activity or stay home? </vt:lpstr>
      <vt:lpstr>Go to Activity</vt:lpstr>
      <vt:lpstr>Stay Home</vt:lpstr>
      <vt:lpstr>Finals come fast. Sarah finds herself up late studying and hoping for the best. She’s not sure she’s ready for one final in particular—she is not feeling confident about it at all. </vt:lpstr>
      <vt:lpstr>Sarah's mentor asks if they can meet one last time this semester. In their meeting, her mentor shares tips for getting through her first year. </vt:lpstr>
      <vt:lpstr>Finals end and Sarah walks out of the Testing Center with a deep breath and a quiet smile. She’s proud of how far she’s come—every choice, every stumble, every small win.</vt:lpstr>
      <vt:lpstr>She thinks back to that first day when she was lost in the JSB, feeling like she didn’t belong. Now she knows she does.</vt:lpstr>
      <vt:lpstr>She’s learned how to ask for help, how to be a friend, and how to care for herself—even on the days when it felt impossible.</vt:lpstr>
      <vt:lpstr>Just like Sarah every choice you make will shape your journey. </vt:lpstr>
      <vt:lpstr>PowerPoint Presentation</vt:lpstr>
      <vt:lpstr>My BYU Journey Activity</vt:lpstr>
      <vt:lpstr>Jalen Martinez  Jalen is halfway through his first semester at BYU. He’s been going to class and wants to do well, but he’s starting to fall behind—especially in WRTG 150, where he hasn’t turned in the last two assignments. He hasn’t checked Learning Suite in a few days and hasn’t responded to texts from his mentor. It seems like he might be feeling stuck or overwhelmed, but with the right support, he could easily get back on track.  What should Jalen do next? </vt:lpstr>
      <vt:lpstr>Check-in with Mentor Appointment with Professor to go over assignments Appointment with Writing Center tutor Opening LearningSuite and prioritizing one task Connecting with CAPS or academic advising</vt:lpstr>
      <vt:lpstr>Liz Chang  Liz is taking on a lot—17 credits, three clubs, and she was just offered a position as a TA. She’s excited about her opportunities and wants to do everything well, but she’s also feeling stretched thin. She missed an assignment after not checking Learning Suite for a week and is starting to feel a little overwhelmed. Liz says she’s “totally fine,” but might benefit from learning how to balance all the good things she’s involved in.  What should Liz do next?</vt:lpstr>
      <vt:lpstr>Help from mentor reassessing her workload and prioritizing Talk with professors or TA's Help from mentor about time management strategies Remembering she doesn't have to do it all alone.  </vt:lpstr>
      <vt:lpstr> </vt:lpstr>
      <vt:lpstr>Explore campus communities or clubs Intramural sports Attending an event with a mentor or friend to ease the pressure Get involved with BYUSA Office of Belonging  </vt:lpstr>
      <vt:lpstr> </vt:lpstr>
      <vt:lpstr>Meet with academic advisor to talk through what changing majors might mean for her timeline Career exploration tools like a visit to Exploration Point Talk to someone in a major she's curious about Meet with her mentor Trying out an elective  </vt:lpstr>
      <vt:lpstr>PowerPoint Presentation</vt:lpstr>
      <vt:lpstr>Tools to start your First Year!</vt:lpstr>
      <vt:lpstr>PowerPoint Presentation</vt:lpstr>
      <vt:lpstr>BYU App</vt:lpstr>
      <vt:lpstr>PowerPoint Presentation</vt:lpstr>
      <vt:lpstr>PowerPoint Presentation</vt:lpstr>
      <vt:lpstr>Head outside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BYU Journey</dc:title>
  <dc:creator>Micah Russell</dc:creator>
  <cp:lastModifiedBy>Micah Russell</cp:lastModifiedBy>
  <cp:revision>99</cp:revision>
  <cp:lastPrinted>2025-07-29T19:59:35Z</cp:lastPrinted>
  <dcterms:created xsi:type="dcterms:W3CDTF">2025-05-29T21:31:14Z</dcterms:created>
  <dcterms:modified xsi:type="dcterms:W3CDTF">2025-08-27T23:04:27Z</dcterms:modified>
</cp:coreProperties>
</file>